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9" r:id="rId3"/>
    <p:sldId id="270" r:id="rId4"/>
    <p:sldId id="275" r:id="rId5"/>
    <p:sldId id="273" r:id="rId6"/>
    <p:sldId id="277" r:id="rId7"/>
    <p:sldId id="278" r:id="rId8"/>
    <p:sldId id="279" r:id="rId9"/>
    <p:sldId id="274" r:id="rId1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15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7528"/>
    <p:restoredTop sz="94648"/>
  </p:normalViewPr>
  <p:slideViewPr>
    <p:cSldViewPr>
      <p:cViewPr varScale="1">
        <p:scale>
          <a:sx n="142" d="100"/>
          <a:sy n="142" d="100"/>
        </p:scale>
        <p:origin x="312" y="11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11/20/2025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C6E4CA-8D62-3528-7CF3-14C541013A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C76FCC-E7A3-E6EC-81E7-8D5CA50C53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9A37EB-FE32-2D7E-9463-566479C1DCCA}"/>
              </a:ext>
            </a:extLst>
          </p:cNvPr>
          <p:cNvSpPr>
            <a:spLocks noGrp="1"/>
          </p:cNvSpPr>
          <p:nvPr>
            <p:ph type="body" idx="1"/>
          </p:nvPr>
        </p:nvSpPr>
        <p:spPr/>
        <p:txBody>
          <a:bodyPr>
            <a:normAutofit/>
          </a:bodyPr>
          <a:lstStyle/>
          <a:p>
            <a:endParaRPr lang="en-SG"/>
          </a:p>
        </p:txBody>
      </p:sp>
      <p:sp>
        <p:nvSpPr>
          <p:cNvPr id="4" name="Slide Number Placeholder 3">
            <a:extLst>
              <a:ext uri="{FF2B5EF4-FFF2-40B4-BE49-F238E27FC236}">
                <a16:creationId xmlns:a16="http://schemas.microsoft.com/office/drawing/2014/main" id="{AD487B03-31CE-764D-1DAA-8F3C99750E0D}"/>
              </a:ext>
            </a:extLst>
          </p:cNvPr>
          <p:cNvSpPr>
            <a:spLocks noGrp="1"/>
          </p:cNvSpPr>
          <p:nvPr>
            <p:ph type="sldNum" sz="quarter" idx="10"/>
          </p:nvPr>
        </p:nvSpPr>
        <p:spPr/>
        <p:txBody>
          <a:bodyPr/>
          <a:lstStyle/>
          <a:p>
            <a:fld id="{C61B98A9-6A52-9349-91A7-D6CDA629B332}" type="slidenum">
              <a:rPr lang="en-US" smtClean="0"/>
              <a:pPr/>
              <a:t>2</a:t>
            </a:fld>
            <a:endParaRPr lang="en-US"/>
          </a:p>
        </p:txBody>
      </p:sp>
    </p:spTree>
    <p:extLst>
      <p:ext uri="{BB962C8B-B14F-4D97-AF65-F5344CB8AC3E}">
        <p14:creationId xmlns:p14="http://schemas.microsoft.com/office/powerpoint/2010/main" val="40535950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66C2FF-BAE8-F907-5925-94FEB86A56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E7479C-339C-4E45-1DC9-ABB6FC0F96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5C1255-7CB6-34E8-A579-4A127F97A121}"/>
              </a:ext>
            </a:extLst>
          </p:cNvPr>
          <p:cNvSpPr>
            <a:spLocks noGrp="1"/>
          </p:cNvSpPr>
          <p:nvPr>
            <p:ph type="body" idx="1"/>
          </p:nvPr>
        </p:nvSpPr>
        <p:spPr/>
        <p:txBody>
          <a:bodyPr>
            <a:normAutofit/>
          </a:bodyPr>
          <a:lstStyle/>
          <a:p>
            <a:endParaRPr lang="en-SG"/>
          </a:p>
        </p:txBody>
      </p:sp>
      <p:sp>
        <p:nvSpPr>
          <p:cNvPr id="4" name="Slide Number Placeholder 3">
            <a:extLst>
              <a:ext uri="{FF2B5EF4-FFF2-40B4-BE49-F238E27FC236}">
                <a16:creationId xmlns:a16="http://schemas.microsoft.com/office/drawing/2014/main" id="{53C79501-F0B2-4764-FA0B-BB6E7279D024}"/>
              </a:ext>
            </a:extLst>
          </p:cNvPr>
          <p:cNvSpPr>
            <a:spLocks noGrp="1"/>
          </p:cNvSpPr>
          <p:nvPr>
            <p:ph type="sldNum" sz="quarter" idx="10"/>
          </p:nvPr>
        </p:nvSpPr>
        <p:spPr/>
        <p:txBody>
          <a:bodyPr/>
          <a:lstStyle/>
          <a:p>
            <a:fld id="{C61B98A9-6A52-9349-91A7-D6CDA629B332}" type="slidenum">
              <a:rPr lang="en-US" smtClean="0"/>
              <a:pPr/>
              <a:t>3</a:t>
            </a:fld>
            <a:endParaRPr lang="en-US"/>
          </a:p>
        </p:txBody>
      </p:sp>
    </p:spTree>
    <p:extLst>
      <p:ext uri="{BB962C8B-B14F-4D97-AF65-F5344CB8AC3E}">
        <p14:creationId xmlns:p14="http://schemas.microsoft.com/office/powerpoint/2010/main" val="2247798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5A6322-3216-972E-B2D4-07639F6C4D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4E2C1B-EF99-AED4-5640-181454223B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36E53A-B947-607D-9E86-6724B635FA6E}"/>
              </a:ext>
            </a:extLst>
          </p:cNvPr>
          <p:cNvSpPr>
            <a:spLocks noGrp="1"/>
          </p:cNvSpPr>
          <p:nvPr>
            <p:ph type="body" idx="1"/>
          </p:nvPr>
        </p:nvSpPr>
        <p:spPr/>
        <p:txBody>
          <a:bodyPr>
            <a:normAutofit/>
          </a:bodyPr>
          <a:lstStyle/>
          <a:p>
            <a:endParaRPr lang="en-SG" dirty="0"/>
          </a:p>
        </p:txBody>
      </p:sp>
      <p:sp>
        <p:nvSpPr>
          <p:cNvPr id="4" name="Slide Number Placeholder 3">
            <a:extLst>
              <a:ext uri="{FF2B5EF4-FFF2-40B4-BE49-F238E27FC236}">
                <a16:creationId xmlns:a16="http://schemas.microsoft.com/office/drawing/2014/main" id="{F02297DD-83F9-D775-2741-A75F8B578542}"/>
              </a:ext>
            </a:extLst>
          </p:cNvPr>
          <p:cNvSpPr>
            <a:spLocks noGrp="1"/>
          </p:cNvSpPr>
          <p:nvPr>
            <p:ph type="sldNum" sz="quarter" idx="10"/>
          </p:nvPr>
        </p:nvSpPr>
        <p:spPr/>
        <p:txBody>
          <a:bodyPr/>
          <a:lstStyle/>
          <a:p>
            <a:fld id="{C61B98A9-6A52-9349-91A7-D6CDA629B332}" type="slidenum">
              <a:rPr lang="en-US" smtClean="0"/>
              <a:pPr/>
              <a:t>4</a:t>
            </a:fld>
            <a:endParaRPr lang="en-US"/>
          </a:p>
        </p:txBody>
      </p:sp>
    </p:spTree>
    <p:extLst>
      <p:ext uri="{BB962C8B-B14F-4D97-AF65-F5344CB8AC3E}">
        <p14:creationId xmlns:p14="http://schemas.microsoft.com/office/powerpoint/2010/main" val="22215318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1C34D9-AE34-6B93-EC71-4DF4EE363F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4B0825-1F23-98C2-D273-498E132BFA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1CD463-86B7-942A-9F2A-670CBB610043}"/>
              </a:ext>
            </a:extLst>
          </p:cNvPr>
          <p:cNvSpPr>
            <a:spLocks noGrp="1"/>
          </p:cNvSpPr>
          <p:nvPr>
            <p:ph type="body" idx="1"/>
          </p:nvPr>
        </p:nvSpPr>
        <p:spPr/>
        <p:txBody>
          <a:bodyPr>
            <a:normAutofit/>
          </a:bodyPr>
          <a:lstStyle/>
          <a:p>
            <a:endParaRPr lang="en-SG"/>
          </a:p>
        </p:txBody>
      </p:sp>
      <p:sp>
        <p:nvSpPr>
          <p:cNvPr id="4" name="Slide Number Placeholder 3">
            <a:extLst>
              <a:ext uri="{FF2B5EF4-FFF2-40B4-BE49-F238E27FC236}">
                <a16:creationId xmlns:a16="http://schemas.microsoft.com/office/drawing/2014/main" id="{DD86546A-0484-6FEE-496A-00622E27CB3E}"/>
              </a:ext>
            </a:extLst>
          </p:cNvPr>
          <p:cNvSpPr>
            <a:spLocks noGrp="1"/>
          </p:cNvSpPr>
          <p:nvPr>
            <p:ph type="sldNum" sz="quarter" idx="10"/>
          </p:nvPr>
        </p:nvSpPr>
        <p:spPr/>
        <p:txBody>
          <a:bodyPr/>
          <a:lstStyle/>
          <a:p>
            <a:fld id="{C61B98A9-6A52-9349-91A7-D6CDA629B332}" type="slidenum">
              <a:rPr lang="en-US" smtClean="0"/>
              <a:pPr/>
              <a:t>5</a:t>
            </a:fld>
            <a:endParaRPr lang="en-US"/>
          </a:p>
        </p:txBody>
      </p:sp>
    </p:spTree>
    <p:extLst>
      <p:ext uri="{BB962C8B-B14F-4D97-AF65-F5344CB8AC3E}">
        <p14:creationId xmlns:p14="http://schemas.microsoft.com/office/powerpoint/2010/main" val="2545450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8C16EA-B561-A137-D943-61B55AD408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BCF90C3-74E0-966D-A631-E6B48F7EA8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B1E693-BD16-6BD3-C279-690125FE4D21}"/>
              </a:ext>
            </a:extLst>
          </p:cNvPr>
          <p:cNvSpPr>
            <a:spLocks noGrp="1"/>
          </p:cNvSpPr>
          <p:nvPr>
            <p:ph type="body" idx="1"/>
          </p:nvPr>
        </p:nvSpPr>
        <p:spPr/>
        <p:txBody>
          <a:bodyPr>
            <a:normAutofit/>
          </a:bodyPr>
          <a:lstStyle/>
          <a:p>
            <a:endParaRPr lang="en-SG"/>
          </a:p>
        </p:txBody>
      </p:sp>
      <p:sp>
        <p:nvSpPr>
          <p:cNvPr id="4" name="Slide Number Placeholder 3">
            <a:extLst>
              <a:ext uri="{FF2B5EF4-FFF2-40B4-BE49-F238E27FC236}">
                <a16:creationId xmlns:a16="http://schemas.microsoft.com/office/drawing/2014/main" id="{EE99049C-09B4-0828-D473-CDDE1A016A6A}"/>
              </a:ext>
            </a:extLst>
          </p:cNvPr>
          <p:cNvSpPr>
            <a:spLocks noGrp="1"/>
          </p:cNvSpPr>
          <p:nvPr>
            <p:ph type="sldNum" sz="quarter" idx="10"/>
          </p:nvPr>
        </p:nvSpPr>
        <p:spPr/>
        <p:txBody>
          <a:bodyPr/>
          <a:lstStyle/>
          <a:p>
            <a:fld id="{C61B98A9-6A52-9349-91A7-D6CDA629B332}" type="slidenum">
              <a:rPr lang="en-US" smtClean="0"/>
              <a:pPr/>
              <a:t>6</a:t>
            </a:fld>
            <a:endParaRPr lang="en-US"/>
          </a:p>
        </p:txBody>
      </p:sp>
    </p:spTree>
    <p:extLst>
      <p:ext uri="{BB962C8B-B14F-4D97-AF65-F5344CB8AC3E}">
        <p14:creationId xmlns:p14="http://schemas.microsoft.com/office/powerpoint/2010/main" val="1026006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AA685E-3F0B-DFCD-204A-FFF23BDE2B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124855-86B8-C5C9-F2D4-5E98FDF04BA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55F3B3-F7AA-12DF-888A-B796380342CD}"/>
              </a:ext>
            </a:extLst>
          </p:cNvPr>
          <p:cNvSpPr>
            <a:spLocks noGrp="1"/>
          </p:cNvSpPr>
          <p:nvPr>
            <p:ph type="body" idx="1"/>
          </p:nvPr>
        </p:nvSpPr>
        <p:spPr/>
        <p:txBody>
          <a:bodyPr>
            <a:normAutofit/>
          </a:bodyPr>
          <a:lstStyle/>
          <a:p>
            <a:endParaRPr lang="en-SG"/>
          </a:p>
        </p:txBody>
      </p:sp>
      <p:sp>
        <p:nvSpPr>
          <p:cNvPr id="4" name="Slide Number Placeholder 3">
            <a:extLst>
              <a:ext uri="{FF2B5EF4-FFF2-40B4-BE49-F238E27FC236}">
                <a16:creationId xmlns:a16="http://schemas.microsoft.com/office/drawing/2014/main" id="{70558749-95E9-6B70-90CF-099819C684E5}"/>
              </a:ext>
            </a:extLst>
          </p:cNvPr>
          <p:cNvSpPr>
            <a:spLocks noGrp="1"/>
          </p:cNvSpPr>
          <p:nvPr>
            <p:ph type="sldNum" sz="quarter" idx="10"/>
          </p:nvPr>
        </p:nvSpPr>
        <p:spPr/>
        <p:txBody>
          <a:bodyPr/>
          <a:lstStyle/>
          <a:p>
            <a:fld id="{C61B98A9-6A52-9349-91A7-D6CDA629B332}" type="slidenum">
              <a:rPr lang="en-US" smtClean="0"/>
              <a:pPr/>
              <a:t>7</a:t>
            </a:fld>
            <a:endParaRPr lang="en-US"/>
          </a:p>
        </p:txBody>
      </p:sp>
    </p:spTree>
    <p:extLst>
      <p:ext uri="{BB962C8B-B14F-4D97-AF65-F5344CB8AC3E}">
        <p14:creationId xmlns:p14="http://schemas.microsoft.com/office/powerpoint/2010/main" val="6852048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041561-4E90-1E3F-8D00-0DABBCBCD7C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3FFFC5-E17C-D0A5-120F-448105B1FB0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0EAB8E-0EA5-A189-6A0A-EBDF54757BED}"/>
              </a:ext>
            </a:extLst>
          </p:cNvPr>
          <p:cNvSpPr>
            <a:spLocks noGrp="1"/>
          </p:cNvSpPr>
          <p:nvPr>
            <p:ph type="body" idx="1"/>
          </p:nvPr>
        </p:nvSpPr>
        <p:spPr/>
        <p:txBody>
          <a:bodyPr>
            <a:normAutofit/>
          </a:bodyPr>
          <a:lstStyle/>
          <a:p>
            <a:endParaRPr lang="en-SG"/>
          </a:p>
        </p:txBody>
      </p:sp>
      <p:sp>
        <p:nvSpPr>
          <p:cNvPr id="4" name="Slide Number Placeholder 3">
            <a:extLst>
              <a:ext uri="{FF2B5EF4-FFF2-40B4-BE49-F238E27FC236}">
                <a16:creationId xmlns:a16="http://schemas.microsoft.com/office/drawing/2014/main" id="{9DB081F0-E503-FF90-6DB2-1BDA27353A79}"/>
              </a:ext>
            </a:extLst>
          </p:cNvPr>
          <p:cNvSpPr>
            <a:spLocks noGrp="1"/>
          </p:cNvSpPr>
          <p:nvPr>
            <p:ph type="sldNum" sz="quarter" idx="10"/>
          </p:nvPr>
        </p:nvSpPr>
        <p:spPr/>
        <p:txBody>
          <a:bodyPr/>
          <a:lstStyle/>
          <a:p>
            <a:fld id="{C61B98A9-6A52-9349-91A7-D6CDA629B332}" type="slidenum">
              <a:rPr lang="en-US" smtClean="0"/>
              <a:pPr/>
              <a:t>8</a:t>
            </a:fld>
            <a:endParaRPr lang="en-US"/>
          </a:p>
        </p:txBody>
      </p:sp>
    </p:spTree>
    <p:extLst>
      <p:ext uri="{BB962C8B-B14F-4D97-AF65-F5344CB8AC3E}">
        <p14:creationId xmlns:p14="http://schemas.microsoft.com/office/powerpoint/2010/main" val="18118471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2118FE-D78D-8D6C-8262-10A4CB626B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FD1A0D-F1AC-343D-513E-A1BCF37AB9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F184EE-17C7-A559-58F1-0A5F0E3FA9E2}"/>
              </a:ext>
            </a:extLst>
          </p:cNvPr>
          <p:cNvSpPr>
            <a:spLocks noGrp="1"/>
          </p:cNvSpPr>
          <p:nvPr>
            <p:ph type="body" idx="1"/>
          </p:nvPr>
        </p:nvSpPr>
        <p:spPr/>
        <p:txBody>
          <a:bodyPr>
            <a:normAutofit/>
          </a:bodyPr>
          <a:lstStyle/>
          <a:p>
            <a:endParaRPr lang="en-SG"/>
          </a:p>
        </p:txBody>
      </p:sp>
      <p:sp>
        <p:nvSpPr>
          <p:cNvPr id="4" name="Slide Number Placeholder 3">
            <a:extLst>
              <a:ext uri="{FF2B5EF4-FFF2-40B4-BE49-F238E27FC236}">
                <a16:creationId xmlns:a16="http://schemas.microsoft.com/office/drawing/2014/main" id="{FE3369D1-9B1C-C864-4D78-212C6D48334C}"/>
              </a:ext>
            </a:extLst>
          </p:cNvPr>
          <p:cNvSpPr>
            <a:spLocks noGrp="1"/>
          </p:cNvSpPr>
          <p:nvPr>
            <p:ph type="sldNum" sz="quarter" idx="10"/>
          </p:nvPr>
        </p:nvSpPr>
        <p:spPr/>
        <p:txBody>
          <a:bodyPr/>
          <a:lstStyle/>
          <a:p>
            <a:fld id="{C61B98A9-6A52-9349-91A7-D6CDA629B332}" type="slidenum">
              <a:rPr lang="en-US" smtClean="0"/>
              <a:pPr/>
              <a:t>9</a:t>
            </a:fld>
            <a:endParaRPr lang="en-US"/>
          </a:p>
        </p:txBody>
      </p:sp>
    </p:spTree>
    <p:extLst>
      <p:ext uri="{BB962C8B-B14F-4D97-AF65-F5344CB8AC3E}">
        <p14:creationId xmlns:p14="http://schemas.microsoft.com/office/powerpoint/2010/main" val="3701057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11/20/2025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11/20/2025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11/20/2025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conferences.marketing-interactive.com/content360-sg/award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9FA8D16-BEB5-9D45-9D90-A4FB295590E3}"/>
              </a:ext>
            </a:extLst>
          </p:cNvPr>
          <p:cNvSpPr txBox="1"/>
          <p:nvPr/>
        </p:nvSpPr>
        <p:spPr>
          <a:xfrm>
            <a:off x="3131840" y="4371950"/>
            <a:ext cx="2966057" cy="307777"/>
          </a:xfrm>
          <a:prstGeom prst="rect">
            <a:avLst/>
          </a:prstGeom>
          <a:noFill/>
        </p:spPr>
        <p:txBody>
          <a:bodyPr wrap="square" rtlCol="0">
            <a:spAutoFit/>
          </a:bodyPr>
          <a:lstStyle/>
          <a:p>
            <a:pPr algn="ctr"/>
            <a:r>
              <a:rPr lang="en-US" sz="1400" dirty="0">
                <a:solidFill>
                  <a:schemeClr val="bg1"/>
                </a:solidFill>
                <a:latin typeface="Arial" panose="020B0604020202020204" pitchFamily="34" charset="0"/>
                <a:ea typeface="Helvetica Neue" panose="02000503000000020004" pitchFamily="2" charset="0"/>
                <a:cs typeface="Arial" panose="020B0604020202020204" pitchFamily="34" charset="0"/>
              </a:rPr>
              <a:t>CORE SUBMISSION DOCUMENT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E57255-8029-C228-8A5B-42019E257F9F}"/>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FAC21581-44A8-6592-FDD0-F3759BE788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592" y="195486"/>
            <a:ext cx="2260731" cy="574797"/>
          </a:xfrm>
          <a:prstGeom prst="rect">
            <a:avLst/>
          </a:prstGeom>
        </p:spPr>
      </p:pic>
      <p:sp>
        <p:nvSpPr>
          <p:cNvPr id="6" name="TextBox 5">
            <a:extLst>
              <a:ext uri="{FF2B5EF4-FFF2-40B4-BE49-F238E27FC236}">
                <a16:creationId xmlns:a16="http://schemas.microsoft.com/office/drawing/2014/main" id="{F11A9EF9-B49B-D10C-A677-E906A870D8B9}"/>
              </a:ext>
            </a:extLst>
          </p:cNvPr>
          <p:cNvSpPr txBox="1"/>
          <p:nvPr/>
        </p:nvSpPr>
        <p:spPr>
          <a:xfrm>
            <a:off x="1403648" y="987574"/>
            <a:ext cx="6160655" cy="369332"/>
          </a:xfrm>
          <a:prstGeom prst="rect">
            <a:avLst/>
          </a:prstGeom>
          <a:noFill/>
        </p:spPr>
        <p:txBody>
          <a:bodyPr wrap="square">
            <a:spAutoFit/>
          </a:bodyPr>
          <a:lstStyle/>
          <a:p>
            <a:pPr algn="ctr"/>
            <a:r>
              <a:rPr lang="en-US" b="1" dirty="0">
                <a:effectLst/>
                <a:latin typeface="Arial" panose="020B0604020202020204" pitchFamily="34" charset="0"/>
                <a:ea typeface="Calibri" panose="020F0502020204030204" pitchFamily="34" charset="0"/>
                <a:cs typeface="Arial" panose="020B0604020202020204" pitchFamily="34" charset="0"/>
              </a:rPr>
              <a:t>Content 360 Awards 2026: Core Submission Document</a:t>
            </a:r>
          </a:p>
        </p:txBody>
      </p:sp>
      <p:graphicFrame>
        <p:nvGraphicFramePr>
          <p:cNvPr id="8" name="Table 7">
            <a:extLst>
              <a:ext uri="{FF2B5EF4-FFF2-40B4-BE49-F238E27FC236}">
                <a16:creationId xmlns:a16="http://schemas.microsoft.com/office/drawing/2014/main" id="{C77EBFB1-7454-ECB8-EC9D-A6FA55E01037}"/>
              </a:ext>
            </a:extLst>
          </p:cNvPr>
          <p:cNvGraphicFramePr>
            <a:graphicFrameLocks noGrp="1"/>
          </p:cNvGraphicFramePr>
          <p:nvPr>
            <p:extLst>
              <p:ext uri="{D42A27DB-BD31-4B8C-83A1-F6EECF244321}">
                <p14:modId xmlns:p14="http://schemas.microsoft.com/office/powerpoint/2010/main" val="2640655547"/>
              </p:ext>
            </p:extLst>
          </p:nvPr>
        </p:nvGraphicFramePr>
        <p:xfrm>
          <a:off x="305525" y="1470573"/>
          <a:ext cx="8532949" cy="3092082"/>
        </p:xfrm>
        <a:graphic>
          <a:graphicData uri="http://schemas.openxmlformats.org/drawingml/2006/table">
            <a:tbl>
              <a:tblPr firstRow="1" firstCol="1" lastRow="1" lastCol="1" bandRow="1" bandCol="1">
                <a:tableStyleId>{5C22544A-7EE6-4342-B048-85BDC9FD1C3A}</a:tableStyleId>
              </a:tblPr>
              <a:tblGrid>
                <a:gridCol w="3778436">
                  <a:extLst>
                    <a:ext uri="{9D8B030D-6E8A-4147-A177-3AD203B41FA5}">
                      <a16:colId xmlns:a16="http://schemas.microsoft.com/office/drawing/2014/main" val="20000"/>
                    </a:ext>
                  </a:extLst>
                </a:gridCol>
                <a:gridCol w="4754513">
                  <a:extLst>
                    <a:ext uri="{9D8B030D-6E8A-4147-A177-3AD203B41FA5}">
                      <a16:colId xmlns:a16="http://schemas.microsoft.com/office/drawing/2014/main" val="20001"/>
                    </a:ext>
                  </a:extLst>
                </a:gridCol>
              </a:tblGrid>
              <a:tr h="364150">
                <a:tc>
                  <a:txBody>
                    <a:bodyPr/>
                    <a:lstStyle/>
                    <a:p>
                      <a:pPr marL="0" marR="160020" algn="l">
                        <a:lnSpc>
                          <a:spcPct val="115000"/>
                        </a:lnSpc>
                        <a:spcBef>
                          <a:spcPts val="0"/>
                        </a:spcBef>
                        <a:spcAft>
                          <a:spcPts val="0"/>
                        </a:spcAft>
                      </a:pPr>
                      <a:r>
                        <a:rPr lang="en-US" sz="1200" dirty="0">
                          <a:solidFill>
                            <a:schemeClr val="tx1"/>
                          </a:solidFill>
                          <a:effectLst/>
                          <a:latin typeface="Arial" panose="020B0604020202020204" pitchFamily="34" charset="0"/>
                          <a:cs typeface="Arial" panose="020B0604020202020204" pitchFamily="34" charset="0"/>
                        </a:rPr>
                        <a:t>Category</a:t>
                      </a:r>
                      <a:endParaRPr lang="en-US" sz="1200" dirty="0">
                        <a:solidFill>
                          <a:schemeClr val="tx1"/>
                        </a:solidFill>
                        <a:effectLst/>
                        <a:latin typeface="Arial" panose="020B0604020202020204" pitchFamily="34" charset="0"/>
                        <a:ea typeface="Calibri"/>
                        <a:cs typeface="Arial" panose="020B0604020202020204" pitchFamily="34" charset="0"/>
                      </a:endParaRPr>
                    </a:p>
                  </a:txBody>
                  <a:tcPr marL="68580" marR="68580" marT="61200" marB="61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100" dirty="0">
                          <a:effectLst/>
                          <a:latin typeface="Helvetica CE 45 Light" pitchFamily="82" charset="0"/>
                        </a:rPr>
                        <a:t> </a:t>
                      </a: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737027">
                <a:tc>
                  <a:txBody>
                    <a:bodyPr/>
                    <a:lstStyle/>
                    <a:p>
                      <a:r>
                        <a:rPr lang="en-US" sz="1200" dirty="0">
                          <a:solidFill>
                            <a:schemeClr val="tx1"/>
                          </a:solidFill>
                          <a:effectLst/>
                          <a:latin typeface="Arial" panose="020B0604020202020204" pitchFamily="34" charset="0"/>
                          <a:cs typeface="Arial" panose="020B0604020202020204" pitchFamily="34" charset="0"/>
                        </a:rPr>
                        <a:t>Client Organisation</a:t>
                      </a:r>
                      <a:br>
                        <a:rPr lang="en-US" sz="1050" dirty="0">
                          <a:solidFill>
                            <a:schemeClr val="tx1"/>
                          </a:solidFill>
                          <a:effectLst/>
                          <a:latin typeface="Arial" panose="020B0604020202020204" pitchFamily="34" charset="0"/>
                          <a:cs typeface="Arial" panose="020B0604020202020204" pitchFamily="34" charset="0"/>
                        </a:rPr>
                      </a:br>
                      <a:r>
                        <a:rPr lang="en-SG" sz="8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a:t>
                      </a:r>
                      <a:r>
                        <a:rPr lang="en-SG" sz="8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r>
                        <a:rPr lang="en-SG" sz="8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t> </a:t>
                      </a:r>
                      <a:r>
                        <a:rPr lang="en-SG" sz="7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(E.g. Chevron, Unilever)</a:t>
                      </a:r>
                      <a:r>
                        <a:rPr lang="en-GB" sz="700" b="0" dirty="0">
                          <a:solidFill>
                            <a:schemeClr val="tx1">
                              <a:lumMod val="50000"/>
                              <a:lumOff val="50000"/>
                            </a:schemeClr>
                          </a:solidFill>
                          <a:effectLst/>
                          <a:latin typeface="Arial" panose="020B0604020202020204" pitchFamily="34" charset="0"/>
                          <a:cs typeface="Arial" panose="020B0604020202020204" pitchFamily="34" charset="0"/>
                        </a:rPr>
                        <a:t> </a:t>
                      </a:r>
                      <a:r>
                        <a:rPr lang="en-SG" sz="7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t> </a:t>
                      </a:r>
                      <a:endParaRPr lang="en-GB" sz="8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100" dirty="0">
                          <a:effectLst/>
                          <a:latin typeface="Helvetica CE 45 Light" pitchFamily="82" charset="0"/>
                        </a:rPr>
                        <a:t> </a:t>
                      </a: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8384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effectLst/>
                          <a:latin typeface="Arial" panose="020B0604020202020204" pitchFamily="34" charset="0"/>
                          <a:cs typeface="Arial" panose="020B0604020202020204" pitchFamily="34" charset="0"/>
                        </a:rPr>
                        <a:t>Brand </a:t>
                      </a:r>
                      <a:r>
                        <a:rPr lang="en-US" sz="800" b="1" dirty="0">
                          <a:solidFill>
                            <a:schemeClr val="tx1"/>
                          </a:solidFill>
                          <a:effectLst/>
                          <a:latin typeface="Arial" panose="020B0604020202020204" pitchFamily="34" charset="0"/>
                          <a:cs typeface="Arial" panose="020B0604020202020204" pitchFamily="34" charset="0"/>
                        </a:rPr>
                        <a:t>(</a:t>
                      </a:r>
                      <a:r>
                        <a:rPr lang="en-US" sz="800" b="1" i="1" dirty="0">
                          <a:solidFill>
                            <a:schemeClr val="tx1"/>
                          </a:solidFill>
                          <a:effectLst/>
                          <a:latin typeface="Arial" panose="020B0604020202020204" pitchFamily="34" charset="0"/>
                          <a:cs typeface="Arial" panose="020B0604020202020204" pitchFamily="34" charset="0"/>
                        </a:rPr>
                        <a:t>Only applicable if brand name and client organisation is different)*</a:t>
                      </a:r>
                      <a:br>
                        <a:rPr lang="en-US" sz="800" b="0" i="1" dirty="0">
                          <a:solidFill>
                            <a:schemeClr val="tx1"/>
                          </a:solidFill>
                          <a:effectLst/>
                          <a:latin typeface="Arial" panose="020B0604020202020204" pitchFamily="34" charset="0"/>
                          <a:cs typeface="Arial" panose="020B0604020202020204" pitchFamily="34" charset="0"/>
                        </a:rPr>
                      </a:br>
                      <a:r>
                        <a:rPr lang="en-SG" sz="8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 </a:t>
                      </a:r>
                      <a:r>
                        <a:rPr lang="en-SG" sz="8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(E.g. Caltex, Dove)</a:t>
                      </a:r>
                      <a:endParaRPr lang="en-GB" sz="8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100" dirty="0">
                          <a:effectLst/>
                          <a:latin typeface="Helvetica CE 45 Light" pitchFamily="82" charset="0"/>
                        </a:rPr>
                        <a:t> </a:t>
                      </a: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7177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effectLst/>
                          <a:latin typeface="Arial" panose="020B0604020202020204" pitchFamily="34" charset="0"/>
                          <a:cs typeface="Arial" panose="020B0604020202020204" pitchFamily="34" charset="0"/>
                        </a:rPr>
                        <a:t>Campaign / Programme </a:t>
                      </a:r>
                      <a:r>
                        <a:rPr lang="en-US" sz="800" i="1" dirty="0">
                          <a:solidFill>
                            <a:schemeClr val="tx1"/>
                          </a:solidFill>
                          <a:effectLst/>
                          <a:latin typeface="Arial" panose="020B0604020202020204" pitchFamily="34" charset="0"/>
                          <a:cs typeface="Arial" panose="020B0604020202020204" pitchFamily="34" charset="0"/>
                        </a:rPr>
                        <a:t>(Max word Count: 12)*</a:t>
                      </a:r>
                      <a:br>
                        <a:rPr lang="en-US" sz="800" dirty="0">
                          <a:solidFill>
                            <a:schemeClr val="tx1"/>
                          </a:solidFill>
                          <a:effectLst/>
                          <a:latin typeface="Arial" panose="020B0604020202020204" pitchFamily="34" charset="0"/>
                          <a:cs typeface="Arial" panose="020B0604020202020204" pitchFamily="34" charset="0"/>
                        </a:rPr>
                      </a:br>
                      <a:r>
                        <a:rPr lang="en-SG" sz="800" b="0" i="1" kern="1200" dirty="0">
                          <a:solidFill>
                            <a:schemeClr val="tx1"/>
                          </a:solidFill>
                          <a:effectLst/>
                          <a:latin typeface="Arial" panose="020B0604020202020204" pitchFamily="34" charset="0"/>
                          <a:ea typeface="+mn-ea"/>
                          <a:cs typeface="Arial" panose="020B0604020202020204" pitchFamily="34" charset="0"/>
                        </a:rPr>
                        <a:t>Please provide the campaign name you wish to be credited. It will appear on marketing materials and trophies if you win. The organiser reserves the right to shorten the campaign name should it exceed 12 words.</a:t>
                      </a:r>
                      <a:r>
                        <a:rPr lang="en-SG" sz="800" b="0" kern="1200" dirty="0">
                          <a:solidFill>
                            <a:schemeClr val="tx1"/>
                          </a:solidFill>
                          <a:effectLst/>
                          <a:latin typeface="Arial" panose="020B0604020202020204" pitchFamily="34" charset="0"/>
                          <a:ea typeface="+mn-ea"/>
                          <a:cs typeface="Arial" panose="020B0604020202020204" pitchFamily="34" charset="0"/>
                        </a:rPr>
                        <a:t> </a:t>
                      </a:r>
                      <a:endParaRPr lang="en-GB" sz="8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endParaRPr lang="en-US" sz="11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12502310"/>
                  </a:ext>
                </a:extLst>
              </a:tr>
              <a:tr h="434677">
                <a:tc>
                  <a:txBody>
                    <a:bodyPr/>
                    <a:lstStyle/>
                    <a:p>
                      <a:r>
                        <a:rPr lang="en-US" sz="1200" dirty="0">
                          <a:solidFill>
                            <a:schemeClr val="tx1"/>
                          </a:solidFill>
                          <a:effectLst/>
                          <a:latin typeface="Arial" panose="020B0604020202020204" pitchFamily="34" charset="0"/>
                          <a:cs typeface="Arial" panose="020B0604020202020204" pitchFamily="34" charset="0"/>
                        </a:rPr>
                        <a:t>Agency</a:t>
                      </a:r>
                      <a:r>
                        <a:rPr lang="en-US" sz="1050" baseline="0" dirty="0">
                          <a:solidFill>
                            <a:schemeClr val="tx1"/>
                          </a:solidFill>
                          <a:effectLst/>
                          <a:latin typeface="Arial" panose="020B0604020202020204" pitchFamily="34" charset="0"/>
                          <a:cs typeface="Arial" panose="020B0604020202020204" pitchFamily="34" charset="0"/>
                        </a:rPr>
                        <a:t> </a:t>
                      </a:r>
                      <a:r>
                        <a:rPr lang="en-US" sz="800" b="1" i="1" dirty="0">
                          <a:solidFill>
                            <a:schemeClr val="tx1"/>
                          </a:solidFill>
                          <a:effectLst/>
                          <a:latin typeface="Arial" panose="020B0604020202020204" pitchFamily="34" charset="0"/>
                          <a:cs typeface="Arial" panose="020B0604020202020204" pitchFamily="34" charset="0"/>
                        </a:rPr>
                        <a:t>(if applicable)* </a:t>
                      </a:r>
                      <a:endParaRPr lang="en-GB" sz="8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endParaRPr lang="en-US" sz="1100" dirty="0">
                        <a:effectLst/>
                        <a:latin typeface="Helvetica CE 45 Light" pitchFamily="82" charset="0"/>
                        <a:ea typeface="Calibri"/>
                        <a:cs typeface="Times New Roman"/>
                      </a:endParaRPr>
                    </a:p>
                  </a:txBody>
                  <a:tcPr marL="6858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10" name="Rectangle 10">
            <a:extLst>
              <a:ext uri="{FF2B5EF4-FFF2-40B4-BE49-F238E27FC236}">
                <a16:creationId xmlns:a16="http://schemas.microsoft.com/office/drawing/2014/main" id="{D77D33D1-8E00-F1E6-A49C-8B803863A8EB}"/>
              </a:ext>
            </a:extLst>
          </p:cNvPr>
          <p:cNvSpPr>
            <a:spLocks noChangeArrowheads="1"/>
          </p:cNvSpPr>
          <p:nvPr/>
        </p:nvSpPr>
        <p:spPr bwMode="auto">
          <a:xfrm>
            <a:off x="172144" y="4659982"/>
            <a:ext cx="9296400" cy="221471"/>
          </a:xfrm>
          <a:prstGeom prst="rect">
            <a:avLst/>
          </a:prstGeom>
          <a:noFill/>
          <a:ln w="9525">
            <a:noFill/>
            <a:miter lim="800000"/>
            <a:headEnd/>
            <a:tailEnd/>
          </a:ln>
        </p:spPr>
        <p:txBody>
          <a:bodyPr wrap="square">
            <a:spAutoFit/>
          </a:bodyPr>
          <a:lstStyle/>
          <a:p>
            <a:pPr>
              <a:lnSpc>
                <a:spcPts val="1100"/>
              </a:lnSpc>
            </a:pPr>
            <a:r>
              <a:rPr lang="en-US" altLang="zh-TW" sz="800" dirty="0">
                <a:latin typeface="Arial" panose="020B0604020202020204" pitchFamily="34" charset="0"/>
                <a:cs typeface="Arial" panose="020B0604020202020204" pitchFamily="34" charset="0"/>
              </a:rPr>
              <a:t>NOTE: </a:t>
            </a:r>
            <a:r>
              <a:rPr lang="en-US" altLang="zh-TW" sz="800" i="1" dirty="0">
                <a:latin typeface="Arial" panose="020B0604020202020204" pitchFamily="34" charset="0"/>
                <a:cs typeface="Arial" panose="020B0604020202020204" pitchFamily="34" charset="0"/>
              </a:rPr>
              <a:t>*</a:t>
            </a:r>
            <a:r>
              <a:rPr lang="en-AU" sz="800" i="1" dirty="0">
                <a:latin typeface="Arial" panose="020B0604020202020204" pitchFamily="34" charset="0"/>
                <a:cs typeface="Arial" panose="020B0604020202020204" pitchFamily="34" charset="0"/>
              </a:rPr>
              <a:t>Please take note that we will omit Inc, Corporation, </a:t>
            </a:r>
            <a:r>
              <a:rPr lang="en-AU" sz="800" i="1" dirty="0" err="1">
                <a:latin typeface="Arial" panose="020B0604020202020204" pitchFamily="34" charset="0"/>
                <a:cs typeface="Arial" panose="020B0604020202020204" pitchFamily="34" charset="0"/>
              </a:rPr>
              <a:t>Pte.</a:t>
            </a:r>
            <a:r>
              <a:rPr lang="en-AU" sz="800" i="1" dirty="0">
                <a:latin typeface="Arial" panose="020B0604020202020204" pitchFamily="34" charset="0"/>
                <a:cs typeface="Arial" panose="020B0604020202020204" pitchFamily="34" charset="0"/>
              </a:rPr>
              <a:t> Ltd, PT, </a:t>
            </a:r>
            <a:r>
              <a:rPr lang="en-AU" sz="800" i="1" dirty="0" err="1">
                <a:latin typeface="Arial" panose="020B0604020202020204" pitchFamily="34" charset="0"/>
                <a:cs typeface="Arial" panose="020B0604020202020204" pitchFamily="34" charset="0"/>
              </a:rPr>
              <a:t>Berhad</a:t>
            </a:r>
            <a:r>
              <a:rPr lang="en-AU" sz="800" i="1" dirty="0">
                <a:latin typeface="Arial" panose="020B0604020202020204" pitchFamily="34" charset="0"/>
                <a:cs typeface="Arial" panose="020B0604020202020204" pitchFamily="34" charset="0"/>
              </a:rPr>
              <a:t>, </a:t>
            </a:r>
            <a:r>
              <a:rPr lang="en-AU" sz="800" i="1" dirty="0" err="1">
                <a:latin typeface="Arial" panose="020B0604020202020204" pitchFamily="34" charset="0"/>
                <a:cs typeface="Arial" panose="020B0604020202020204" pitchFamily="34" charset="0"/>
              </a:rPr>
              <a:t>Sdn</a:t>
            </a:r>
            <a:r>
              <a:rPr lang="en-AU" sz="800" i="1" dirty="0">
                <a:latin typeface="Arial" panose="020B0604020202020204" pitchFamily="34" charset="0"/>
                <a:cs typeface="Arial" panose="020B0604020202020204" pitchFamily="34" charset="0"/>
              </a:rPr>
              <a:t>. </a:t>
            </a:r>
            <a:r>
              <a:rPr lang="en-AU" sz="800" i="1" dirty="0" err="1">
                <a:latin typeface="Arial" panose="020B0604020202020204" pitchFamily="34" charset="0"/>
                <a:cs typeface="Arial" panose="020B0604020202020204" pitchFamily="34" charset="0"/>
              </a:rPr>
              <a:t>Bhd</a:t>
            </a:r>
            <a:r>
              <a:rPr lang="en-AU" sz="800" i="1" dirty="0">
                <a:latin typeface="Arial" panose="020B0604020202020204" pitchFamily="34" charset="0"/>
                <a:cs typeface="Arial" panose="020B0604020202020204" pitchFamily="34" charset="0"/>
              </a:rPr>
              <a:t> and </a:t>
            </a:r>
            <a:r>
              <a:rPr lang="en-AU" sz="800" i="1" dirty="0" err="1">
                <a:latin typeface="Arial" panose="020B0604020202020204" pitchFamily="34" charset="0"/>
                <a:cs typeface="Arial" panose="020B0604020202020204" pitchFamily="34" charset="0"/>
              </a:rPr>
              <a:t>etc</a:t>
            </a:r>
            <a:r>
              <a:rPr lang="en-AU" sz="800" i="1" dirty="0">
                <a:latin typeface="Arial" panose="020B0604020202020204" pitchFamily="34" charset="0"/>
                <a:cs typeface="Arial" panose="020B0604020202020204" pitchFamily="34" charset="0"/>
              </a:rPr>
              <a:t> in order to follow our editorial design guidelines in all marketing collaterals including trophy.</a:t>
            </a:r>
            <a:endParaRPr lang="en-US" sz="8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45375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89F6D5-4E2D-5F3C-CF34-3FD614C132DE}"/>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D67456C0-D0AD-3BC7-123D-17B4D0801E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592" y="195486"/>
            <a:ext cx="2260731" cy="574797"/>
          </a:xfrm>
          <a:prstGeom prst="rect">
            <a:avLst/>
          </a:prstGeom>
        </p:spPr>
      </p:pic>
      <p:sp>
        <p:nvSpPr>
          <p:cNvPr id="2" name="Rectangle 1">
            <a:extLst>
              <a:ext uri="{FF2B5EF4-FFF2-40B4-BE49-F238E27FC236}">
                <a16:creationId xmlns:a16="http://schemas.microsoft.com/office/drawing/2014/main" id="{626E3D9B-CBEC-9F71-0E5D-24002129DAA0}"/>
              </a:ext>
            </a:extLst>
          </p:cNvPr>
          <p:cNvSpPr/>
          <p:nvPr/>
        </p:nvSpPr>
        <p:spPr>
          <a:xfrm>
            <a:off x="252573" y="1017661"/>
            <a:ext cx="8856984" cy="3939540"/>
          </a:xfrm>
          <a:prstGeom prst="rect">
            <a:avLst/>
          </a:prstGeom>
        </p:spPr>
        <p:txBody>
          <a:bodyPr wrap="square">
            <a:spAutoFit/>
          </a:bodyPr>
          <a:lstStyle/>
          <a:p>
            <a:r>
              <a:rPr lang="en-US" sz="1200" b="1" u="sng" dirty="0">
                <a:latin typeface="Arial" panose="020B0604020202020204" pitchFamily="34" charset="0"/>
                <a:cs typeface="Arial" panose="020B0604020202020204" pitchFamily="34" charset="0"/>
              </a:rPr>
              <a:t>Guidelines</a:t>
            </a:r>
            <a:br>
              <a:rPr lang="en-US" sz="1200" b="1" u="sng" dirty="0">
                <a:latin typeface="Arial" panose="020B0604020202020204" pitchFamily="34" charset="0"/>
                <a:cs typeface="Arial" panose="020B0604020202020204" pitchFamily="34" charset="0"/>
              </a:rPr>
            </a:br>
            <a:br>
              <a:rPr lang="en-US" sz="1200" b="1" u="sng"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Please refer to the </a:t>
            </a:r>
            <a:r>
              <a:rPr lang="en-US" sz="1200" b="1" dirty="0">
                <a:latin typeface="Arial" panose="020B0604020202020204" pitchFamily="34" charset="0"/>
                <a:cs typeface="Arial" panose="020B0604020202020204" pitchFamily="34" charset="0"/>
              </a:rPr>
              <a:t>Content 360 2026 </a:t>
            </a:r>
            <a:r>
              <a:rPr lang="en-US" sz="1200" dirty="0">
                <a:latin typeface="Arial" panose="020B0604020202020204" pitchFamily="34" charset="0"/>
                <a:cs typeface="Arial" panose="020B0604020202020204" pitchFamily="34" charset="0"/>
              </a:rPr>
              <a:t>Entry Guidelines for specific information, category descriptions and entry criteria details.</a:t>
            </a: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Images &amp; Supporting Documents</a:t>
            </a:r>
            <a:br>
              <a:rPr lang="en-US" sz="1200" b="1" u="sng"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In your online submission, you must include a high-resolution company logo and campaign / programme image that can be used on all marketing material.</a:t>
            </a:r>
          </a:p>
          <a:p>
            <a:endParaRPr lang="en-US" sz="1200" dirty="0">
              <a:latin typeface="Arial" panose="020B0604020202020204" pitchFamily="34" charset="0"/>
              <a:cs typeface="Arial" panose="020B0604020202020204" pitchFamily="34" charset="0"/>
            </a:endParaRPr>
          </a:p>
          <a:p>
            <a:r>
              <a:rPr lang="en-US" sz="1200" b="1" dirty="0">
                <a:latin typeface="Arial" panose="020B0604020202020204" pitchFamily="34" charset="0"/>
                <a:cs typeface="Arial" panose="020B0604020202020204" pitchFamily="34" charset="0"/>
              </a:rPr>
              <a:t>Videos</a:t>
            </a:r>
            <a:br>
              <a:rPr lang="en-US" sz="1200" b="1" u="sng"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a:t>
            </a:r>
            <a:br>
              <a:rPr lang="en-US" sz="1200" dirty="0">
                <a:latin typeface="Arial" panose="020B0604020202020204" pitchFamily="34" charset="0"/>
                <a:cs typeface="Arial" panose="020B0604020202020204" pitchFamily="34" charset="0"/>
              </a:rPr>
            </a:br>
            <a:br>
              <a:rPr lang="en-US" sz="1200" dirty="0">
                <a:latin typeface="Arial" panose="020B0604020202020204" pitchFamily="34" charset="0"/>
                <a:cs typeface="Arial" panose="020B0604020202020204" pitchFamily="34" charset="0"/>
              </a:rPr>
            </a:br>
            <a:r>
              <a:rPr lang="en-US" sz="1200" b="1" dirty="0">
                <a:effectLst/>
                <a:latin typeface="Arial" panose="020B0604020202020204" pitchFamily="34" charset="0"/>
                <a:ea typeface="Calibri" panose="020F0502020204030204" pitchFamily="34" charset="0"/>
                <a:cs typeface="Arial" panose="020B0604020202020204" pitchFamily="34" charset="0"/>
              </a:rPr>
              <a:t>Attention</a:t>
            </a:r>
            <a:br>
              <a:rPr lang="en-US" sz="1200" b="1" u="sng" dirty="0">
                <a:effectLst/>
                <a:latin typeface="Arial" panose="020B0604020202020204" pitchFamily="34" charset="0"/>
                <a:ea typeface="Calibri" panose="020F0502020204030204" pitchFamily="34" charset="0"/>
                <a:cs typeface="Arial" panose="020B0604020202020204" pitchFamily="34" charset="0"/>
              </a:rPr>
            </a:br>
            <a:r>
              <a:rPr lang="en-US" sz="1200" dirty="0">
                <a:effectLst/>
                <a:latin typeface="Arial" panose="020B0604020202020204" pitchFamily="34" charset="0"/>
                <a:ea typeface="Calibri" panose="020F0502020204030204" pitchFamily="34" charset="0"/>
                <a:cs typeface="Arial" panose="020B0604020202020204" pitchFamily="34" charset="0"/>
              </a:rPr>
              <a:t>Any specific information or content intended for judging purposes only must be clearly indicated in </a:t>
            </a:r>
            <a:r>
              <a:rPr lang="en-US" sz="1200" dirty="0">
                <a:solidFill>
                  <a:srgbClr val="FF0000"/>
                </a:solidFill>
                <a:effectLst/>
                <a:latin typeface="Arial" panose="020B0604020202020204" pitchFamily="34" charset="0"/>
                <a:ea typeface="Calibri" panose="020F0502020204030204" pitchFamily="34" charset="0"/>
                <a:cs typeface="Arial" panose="020B0604020202020204" pitchFamily="34" charset="0"/>
              </a:rPr>
              <a:t>red text </a:t>
            </a:r>
            <a:r>
              <a:rPr lang="en-US" sz="1200" dirty="0">
                <a:effectLst/>
                <a:latin typeface="Arial" panose="020B0604020202020204" pitchFamily="34" charset="0"/>
                <a:ea typeface="Calibri" panose="020F0502020204030204" pitchFamily="34" charset="0"/>
                <a:cs typeface="Arial" panose="020B0604020202020204" pitchFamily="34" charset="0"/>
              </a:rPr>
              <a:t>or </a:t>
            </a:r>
            <a:r>
              <a:rPr lang="en-US" sz="1200" dirty="0">
                <a:solidFill>
                  <a:srgbClr val="FFFFFF"/>
                </a:solidFill>
                <a:effectLst/>
                <a:highlight>
                  <a:srgbClr val="FF0000"/>
                </a:highlight>
                <a:latin typeface="Arial" panose="020B0604020202020204" pitchFamily="34" charset="0"/>
                <a:ea typeface="Calibri" panose="020F0502020204030204" pitchFamily="34" charset="0"/>
                <a:cs typeface="Arial" panose="020B0604020202020204" pitchFamily="34" charset="0"/>
              </a:rPr>
              <a:t>highlighted in red</a:t>
            </a:r>
            <a:r>
              <a:rPr lang="en-US" sz="1200" dirty="0">
                <a:solidFill>
                  <a:srgbClr val="FFFFFF"/>
                </a:solidFill>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Calibri" panose="020F0502020204030204" pitchFamily="34" charset="0"/>
                <a:cs typeface="Arial" panose="020B0604020202020204" pitchFamily="34" charset="0"/>
              </a:rPr>
              <a:t>and will not be disseminated beyond the judging panel in any way. Once you are ready to submit, please save this file into a .pdf version before uploading it at: </a:t>
            </a:r>
            <a:r>
              <a:rPr lang="en-US" sz="1200" dirty="0">
                <a:effectLst/>
                <a:latin typeface="Arial" panose="020B0604020202020204" pitchFamily="34" charset="0"/>
                <a:ea typeface="Calibri" panose="020F0502020204030204" pitchFamily="34" charset="0"/>
                <a:cs typeface="Arial" panose="020B0604020202020204" pitchFamily="34" charset="0"/>
                <a:hlinkClick r:id="rId4"/>
              </a:rPr>
              <a:t>https://conferences.marketing-interactive.com/content360-sg/awards/</a:t>
            </a:r>
            <a:endParaRPr lang="en-US" sz="1200" dirty="0">
              <a:effectLst/>
              <a:latin typeface="Arial" panose="020B0604020202020204" pitchFamily="34" charset="0"/>
              <a:ea typeface="Calibri" panose="020F0502020204030204" pitchFamily="34" charset="0"/>
              <a:cs typeface="Arial" panose="020B0604020202020204" pitchFamily="34" charset="0"/>
            </a:endParaRPr>
          </a:p>
          <a:p>
            <a:endParaRPr lang="en-US" sz="1000" dirty="0">
              <a:effectLst/>
              <a:highlight>
                <a:srgbClr val="FFFF00"/>
              </a:highligh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90780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C5F0E0-1BED-2FE2-23F6-DCE575AF48A5}"/>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42DCC1E3-FE38-657F-3EAD-BA3880DC66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592" y="195486"/>
            <a:ext cx="2260731" cy="574797"/>
          </a:xfrm>
          <a:prstGeom prst="rect">
            <a:avLst/>
          </a:prstGeom>
        </p:spPr>
      </p:pic>
      <p:sp>
        <p:nvSpPr>
          <p:cNvPr id="5" name="TextBox 4">
            <a:extLst>
              <a:ext uri="{FF2B5EF4-FFF2-40B4-BE49-F238E27FC236}">
                <a16:creationId xmlns:a16="http://schemas.microsoft.com/office/drawing/2014/main" id="{1D9231D9-9D1C-66B8-4A22-94DF144321F8}"/>
              </a:ext>
            </a:extLst>
          </p:cNvPr>
          <p:cNvSpPr txBox="1"/>
          <p:nvPr/>
        </p:nvSpPr>
        <p:spPr>
          <a:xfrm>
            <a:off x="176993" y="1185717"/>
            <a:ext cx="8856984" cy="9787295"/>
          </a:xfrm>
          <a:prstGeom prst="rect">
            <a:avLst/>
          </a:prstGeom>
          <a:noFill/>
        </p:spPr>
        <p:txBody>
          <a:bodyPr wrap="square" numCol="2">
            <a:spAutoFit/>
          </a:bodyPr>
          <a:lstStyle/>
          <a:p>
            <a:pPr marR="0" lvl="0" indent="-252000" defTabSz="914400" rtl="0" eaLnBrk="1" fontAlgn="base" latinLnBrk="0" hangingPunct="1">
              <a:lnSpc>
                <a:spcPct val="100000"/>
              </a:lnSpc>
              <a:spcBef>
                <a:spcPct val="0"/>
              </a:spcBef>
              <a:spcAft>
                <a:spcPct val="0"/>
              </a:spcAft>
              <a:buClrTx/>
              <a:buSzTx/>
              <a:buFont typeface="+mj-lt"/>
              <a:buAutoNum type="arabicPeriod"/>
              <a:tabLst/>
            </a:pPr>
            <a:r>
              <a:rPr kumimoji="0" lang="en-US" sz="800" b="1" i="0" u="none" strike="noStrike" cap="none" normalizeH="0" baseline="0" dirty="0">
                <a:ln>
                  <a:noFill/>
                </a:ln>
                <a:solidFill>
                  <a:srgbClr val="C20F5C"/>
                </a:solidFill>
                <a:effectLst/>
                <a:latin typeface="Helvetica CE 45 Light" pitchFamily="82" charset="0"/>
                <a:ea typeface="Calibri" pitchFamily="34" charset="0"/>
                <a:cs typeface="Arial" pitchFamily="34" charset="0"/>
              </a:rPr>
              <a:t>Audience Insight &amp; Challenge [Max. 500 words] (15%) </a:t>
            </a:r>
            <a:br>
              <a:rPr kumimoji="0" lang="en-US" sz="800" b="1" i="0" u="none" strike="noStrike" cap="none" normalizeH="0" baseline="0" dirty="0">
                <a:ln>
                  <a:noFill/>
                </a:ln>
                <a:solidFill>
                  <a:srgbClr val="F21999"/>
                </a:solidFill>
                <a:effectLst/>
                <a:latin typeface="Helvetica CE 45 Light" pitchFamily="82" charset="0"/>
                <a:ea typeface="Calibri" pitchFamily="34" charset="0"/>
                <a:cs typeface="Arial" pitchFamily="34" charset="0"/>
              </a:rPr>
            </a:br>
            <a:br>
              <a:rPr kumimoji="0" lang="en-US" sz="800" b="1" i="0" u="none" strike="noStrike" cap="none" normalizeH="0" baseline="0" dirty="0">
                <a:ln>
                  <a:noFill/>
                </a:ln>
                <a:solidFill>
                  <a:srgbClr val="F21999"/>
                </a:solidFill>
                <a:effectLst/>
                <a:latin typeface="Helvetica CE 45 Light" pitchFamily="82" charset="0"/>
                <a:ea typeface="Calibri" pitchFamily="34" charset="0"/>
                <a:cs typeface="Arial" pitchFamily="34" charset="0"/>
              </a:rPr>
            </a:br>
            <a:r>
              <a:rPr kumimoji="0" lang="en-US" sz="800" i="1" u="none" strike="noStrike" cap="none" normalizeH="0" baseline="0" dirty="0">
                <a:ln>
                  <a:noFill/>
                </a:ln>
                <a:effectLst/>
                <a:latin typeface="Helvetica CE 45 Light" pitchFamily="82" charset="0"/>
                <a:ea typeface="Calibri" pitchFamily="34" charset="0"/>
                <a:cs typeface="Arial" pitchFamily="34" charset="0"/>
              </a:rPr>
              <a:t>This evaluates the "Why" – the foundation of the strategy.</a:t>
            </a:r>
          </a:p>
          <a:p>
            <a:pPr marL="0" marR="0" lvl="0" indent="0" defTabSz="914400" rtl="0" eaLnBrk="1" fontAlgn="base" latinLnBrk="0" hangingPunct="1">
              <a:lnSpc>
                <a:spcPct val="100000"/>
              </a:lnSpc>
              <a:spcBef>
                <a:spcPct val="0"/>
              </a:spcBef>
              <a:spcAft>
                <a:spcPct val="0"/>
              </a:spcAft>
              <a:buClrTx/>
              <a:buSzTx/>
              <a:buFontTx/>
              <a:buNone/>
              <a:tabLst/>
            </a:pPr>
            <a:endParaRPr kumimoji="0" lang="en-US" sz="800" i="0" u="none" strike="noStrike" cap="none" normalizeH="0" baseline="0" dirty="0">
              <a:ln>
                <a:noFill/>
              </a:ln>
              <a:effectLst/>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r>
              <a:rPr kumimoji="0" lang="en-US" sz="800" i="0" u="none" strike="noStrike" cap="none" normalizeH="0" baseline="0" dirty="0">
                <a:ln>
                  <a:noFill/>
                </a:ln>
                <a:effectLst/>
                <a:latin typeface="Helvetica CE 45 Light" pitchFamily="82" charset="0"/>
                <a:ea typeface="Calibri" pitchFamily="34" charset="0"/>
                <a:cs typeface="Arial" pitchFamily="34" charset="0"/>
              </a:rPr>
              <a:t>This criterion assesses the clarity of the problem and the depth of the audience </a:t>
            </a:r>
            <a:br>
              <a:rPr kumimoji="0" lang="en-US" sz="800" i="0" u="none" strike="noStrike" cap="none" normalizeH="0" baseline="0" dirty="0">
                <a:ln>
                  <a:noFill/>
                </a:ln>
                <a:effectLst/>
                <a:latin typeface="Helvetica CE 45 Light" pitchFamily="82" charset="0"/>
                <a:ea typeface="Calibri" pitchFamily="34" charset="0"/>
                <a:cs typeface="Arial" pitchFamily="34" charset="0"/>
              </a:rPr>
            </a:br>
            <a:r>
              <a:rPr kumimoji="0" lang="en-US" sz="800" i="0" u="none" strike="noStrike" cap="none" normalizeH="0" baseline="0" dirty="0">
                <a:ln>
                  <a:noFill/>
                </a:ln>
                <a:effectLst/>
                <a:latin typeface="Helvetica CE 45 Light" pitchFamily="82" charset="0"/>
                <a:ea typeface="Calibri" pitchFamily="34" charset="0"/>
                <a:cs typeface="Arial" pitchFamily="34" charset="0"/>
              </a:rPr>
              <a:t>understanding.</a:t>
            </a:r>
          </a:p>
          <a:p>
            <a:pPr marL="0" marR="0" lvl="0" indent="0" defTabSz="914400" rtl="0" eaLnBrk="1" fontAlgn="base" latinLnBrk="0" hangingPunct="1">
              <a:lnSpc>
                <a:spcPct val="100000"/>
              </a:lnSpc>
              <a:spcBef>
                <a:spcPct val="0"/>
              </a:spcBef>
              <a:spcAft>
                <a:spcPct val="0"/>
              </a:spcAft>
              <a:buClrTx/>
              <a:buSzTx/>
              <a:buFontTx/>
              <a:buNone/>
              <a:tabLst/>
            </a:pPr>
            <a:endParaRPr kumimoji="0" lang="en-US" sz="800" i="0" u="none" strike="noStrike" cap="none" normalizeH="0" baseline="0" dirty="0">
              <a:ln>
                <a:noFill/>
              </a:ln>
              <a:effectLst/>
              <a:latin typeface="Helvetica CE 45 Light" pitchFamily="82" charset="0"/>
              <a:ea typeface="Calibri" pitchFamily="34" charset="0"/>
              <a:cs typeface="Arial" pitchFamily="34" charset="0"/>
            </a:endParaRPr>
          </a:p>
          <a:p>
            <a:pPr marL="171450" marR="0" lvl="0" indent="-171450"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800" i="0" u="none" strike="noStrike" cap="none" normalizeH="0" baseline="0" dirty="0">
                <a:ln>
                  <a:noFill/>
                </a:ln>
                <a:effectLst/>
                <a:latin typeface="Helvetica CE 45 Light" pitchFamily="82" charset="0"/>
                <a:ea typeface="Calibri" pitchFamily="34" charset="0"/>
                <a:cs typeface="Arial" pitchFamily="34" charset="0"/>
              </a:rPr>
              <a:t>A clear articulation of the business challenge and the specific audience need, </a:t>
            </a:r>
            <a:br>
              <a:rPr kumimoji="0" lang="en-US" sz="800" i="0" u="none" strike="noStrike" cap="none" normalizeH="0" baseline="0" dirty="0">
                <a:ln>
                  <a:noFill/>
                </a:ln>
                <a:effectLst/>
                <a:latin typeface="Helvetica CE 45 Light" pitchFamily="82" charset="0"/>
                <a:ea typeface="Calibri" pitchFamily="34" charset="0"/>
                <a:cs typeface="Arial" pitchFamily="34" charset="0"/>
              </a:rPr>
            </a:br>
            <a:r>
              <a:rPr kumimoji="0" lang="en-US" sz="800" i="0" u="none" strike="noStrike" cap="none" normalizeH="0" baseline="0" dirty="0">
                <a:ln>
                  <a:noFill/>
                </a:ln>
                <a:effectLst/>
                <a:latin typeface="Helvetica CE 45 Light" pitchFamily="82" charset="0"/>
                <a:ea typeface="Calibri" pitchFamily="34" charset="0"/>
                <a:cs typeface="Arial" pitchFamily="34" charset="0"/>
              </a:rPr>
              <a:t>interest, or "content gap" you identified.</a:t>
            </a:r>
          </a:p>
          <a:p>
            <a:pPr marL="171450" marR="0" lvl="0" indent="-171450"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800" i="0" u="none" strike="noStrike" cap="none" normalizeH="0" baseline="0" dirty="0">
                <a:ln>
                  <a:noFill/>
                </a:ln>
                <a:effectLst/>
                <a:latin typeface="Helvetica CE 45 Light" pitchFamily="82" charset="0"/>
                <a:ea typeface="Calibri" pitchFamily="34" charset="0"/>
                <a:cs typeface="Arial" pitchFamily="34" charset="0"/>
              </a:rPr>
              <a:t>What was the market situation, and why was a content-led approach </a:t>
            </a:r>
            <a:br>
              <a:rPr kumimoji="0" lang="en-US" sz="800" i="0" u="none" strike="noStrike" cap="none" normalizeH="0" baseline="0" dirty="0">
                <a:ln>
                  <a:noFill/>
                </a:ln>
                <a:effectLst/>
                <a:latin typeface="Helvetica CE 45 Light" pitchFamily="82" charset="0"/>
                <a:ea typeface="Calibri" pitchFamily="34" charset="0"/>
                <a:cs typeface="Arial" pitchFamily="34" charset="0"/>
              </a:rPr>
            </a:br>
            <a:r>
              <a:rPr kumimoji="0" lang="en-US" sz="800" i="0" u="none" strike="noStrike" cap="none" normalizeH="0" baseline="0" dirty="0">
                <a:ln>
                  <a:noFill/>
                </a:ln>
                <a:effectLst/>
                <a:latin typeface="Helvetica CE 45 Light" pitchFamily="82" charset="0"/>
                <a:ea typeface="Calibri" pitchFamily="34" charset="0"/>
                <a:cs typeface="Arial" pitchFamily="34" charset="0"/>
              </a:rPr>
              <a:t>(versus traditional advertising) the right solution?</a:t>
            </a:r>
          </a:p>
          <a:p>
            <a:pPr marL="171450" marR="0" lvl="0" indent="-171450"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800" i="0" u="none" strike="noStrike" cap="none" normalizeH="0" baseline="0" dirty="0">
                <a:ln>
                  <a:noFill/>
                </a:ln>
                <a:effectLst/>
                <a:latin typeface="Helvetica CE 45 Light" pitchFamily="82" charset="0"/>
                <a:ea typeface="Calibri" pitchFamily="34" charset="0"/>
                <a:cs typeface="Arial" pitchFamily="34" charset="0"/>
              </a:rPr>
              <a:t>What data, research, or social listening led to the core insight that sparked the </a:t>
            </a:r>
            <a:br>
              <a:rPr kumimoji="0" lang="en-US" sz="800" i="0" u="none" strike="noStrike" cap="none" normalizeH="0" baseline="0" dirty="0">
                <a:ln>
                  <a:noFill/>
                </a:ln>
                <a:effectLst/>
                <a:latin typeface="Helvetica CE 45 Light" pitchFamily="82" charset="0"/>
                <a:ea typeface="Calibri" pitchFamily="34" charset="0"/>
                <a:cs typeface="Arial" pitchFamily="34" charset="0"/>
              </a:rPr>
            </a:br>
            <a:r>
              <a:rPr kumimoji="0" lang="en-US" sz="800" i="0" u="none" strike="noStrike" cap="none" normalizeH="0" baseline="0" dirty="0">
                <a:ln>
                  <a:noFill/>
                </a:ln>
                <a:effectLst/>
                <a:latin typeface="Helvetica CE 45 Light" pitchFamily="82" charset="0"/>
                <a:ea typeface="Calibri" pitchFamily="34" charset="0"/>
                <a:cs typeface="Arial" pitchFamily="34" charset="0"/>
              </a:rPr>
              <a:t>entire campaign?</a:t>
            </a:r>
          </a:p>
          <a:p>
            <a:pPr marL="171450" marR="0" lvl="0" indent="-252000"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lang="en-US" sz="800" dirty="0">
              <a:latin typeface="Helvetica CE 45 Light" pitchFamily="82" charset="0"/>
              <a:ea typeface="Calibri" pitchFamily="34" charset="0"/>
              <a:cs typeface="Arial" pitchFamily="34" charset="0"/>
            </a:endParaRPr>
          </a:p>
          <a:p>
            <a:pPr indent="-252000">
              <a:buFont typeface="+mj-lt"/>
              <a:buAutoNum type="arabicPeriod" startAt="2"/>
            </a:pPr>
            <a:r>
              <a:rPr lang="en-US" sz="800" b="1" dirty="0">
                <a:solidFill>
                  <a:srgbClr val="C20F5C"/>
                </a:solidFill>
                <a:latin typeface="Helvetica CE 45 Light" pitchFamily="82" charset="0"/>
              </a:rPr>
              <a:t>Content &amp; Storytelling Strategy </a:t>
            </a:r>
            <a:r>
              <a:rPr lang="en-US" sz="800" b="1" dirty="0">
                <a:solidFill>
                  <a:srgbClr val="C20F5C"/>
                </a:solidFill>
                <a:latin typeface="Helvetica CE 45 Light" pitchFamily="82" charset="0"/>
                <a:ea typeface="Calibri" pitchFamily="34" charset="0"/>
                <a:cs typeface="Arial" pitchFamily="34" charset="0"/>
              </a:rPr>
              <a:t>[Max. 500 words]</a:t>
            </a:r>
            <a:r>
              <a:rPr lang="en-US" sz="800" b="1" dirty="0">
                <a:solidFill>
                  <a:srgbClr val="C20F5C"/>
                </a:solidFill>
                <a:latin typeface="Helvetica CE 45 Light" pitchFamily="82" charset="0"/>
              </a:rPr>
              <a:t> (35%) </a:t>
            </a:r>
            <a:br>
              <a:rPr lang="en-US" sz="800" dirty="0">
                <a:latin typeface="Helvetica CE 45 Light" pitchFamily="82" charset="0"/>
              </a:rPr>
            </a:br>
            <a:br>
              <a:rPr lang="en-US" sz="800" i="1" dirty="0">
                <a:latin typeface="Helvetica CE 45 Light" pitchFamily="82" charset="0"/>
              </a:rPr>
            </a:br>
            <a:r>
              <a:rPr lang="en-US" sz="800" i="1" dirty="0">
                <a:latin typeface="Helvetica CE 45 Light" pitchFamily="82" charset="0"/>
              </a:rPr>
              <a:t>This evaluates the "What" – the quality of the content idea itself.</a:t>
            </a:r>
            <a:br>
              <a:rPr lang="en-US" sz="800" i="1" dirty="0">
                <a:latin typeface="Helvetica CE 45 Light" pitchFamily="82" charset="0"/>
              </a:rPr>
            </a:br>
            <a:endParaRPr lang="en-US" sz="800" i="1" dirty="0">
              <a:latin typeface="Helvetica CE 45 Light" pitchFamily="82" charset="0"/>
            </a:endParaRPr>
          </a:p>
          <a:p>
            <a:r>
              <a:rPr lang="en-US" sz="800" dirty="0">
                <a:latin typeface="Helvetica CE 45 Light" pitchFamily="82" charset="0"/>
              </a:rPr>
              <a:t>This is the most heavily weighted criterion. It assesses the core creative idea, </a:t>
            </a:r>
            <a:br>
              <a:rPr lang="en-US" sz="800" dirty="0">
                <a:latin typeface="Helvetica CE 45 Light" pitchFamily="82" charset="0"/>
              </a:rPr>
            </a:br>
            <a:r>
              <a:rPr lang="en-US" sz="800" dirty="0">
                <a:latin typeface="Helvetica CE 45 Light" pitchFamily="82" charset="0"/>
              </a:rPr>
              <a:t>the narrative, and the value it provides to the audience, independent of how it was</a:t>
            </a:r>
            <a:br>
              <a:rPr lang="en-US" sz="800" dirty="0">
                <a:latin typeface="Helvetica CE 45 Light" pitchFamily="82" charset="0"/>
              </a:rPr>
            </a:br>
            <a:r>
              <a:rPr lang="en-US" sz="800" dirty="0">
                <a:latin typeface="Helvetica CE 45 Light" pitchFamily="82" charset="0"/>
              </a:rPr>
              <a:t> promoted.</a:t>
            </a:r>
            <a:br>
              <a:rPr lang="en-US" sz="800" dirty="0">
                <a:latin typeface="Helvetica CE 45 Light" pitchFamily="82" charset="0"/>
              </a:rPr>
            </a:br>
            <a:endParaRPr lang="en-US" sz="800" dirty="0">
              <a:latin typeface="Helvetica CE 45 Light" pitchFamily="82" charset="0"/>
            </a:endParaRPr>
          </a:p>
          <a:p>
            <a:pPr marL="171450" indent="-171450">
              <a:buFont typeface="Arial" panose="020B0604020202020204" pitchFamily="34" charset="0"/>
              <a:buChar char="•"/>
            </a:pPr>
            <a:r>
              <a:rPr lang="en-US" sz="800" dirty="0">
                <a:latin typeface="Helvetica CE 45 Light" pitchFamily="82" charset="0"/>
              </a:rPr>
              <a:t>The core creative idea, narrative, or utility of the content. What is the story?</a:t>
            </a:r>
          </a:p>
          <a:p>
            <a:pPr marL="171450" indent="-171450">
              <a:buFont typeface="Arial" panose="020B0604020202020204" pitchFamily="34" charset="0"/>
              <a:buChar char="•"/>
            </a:pPr>
            <a:r>
              <a:rPr lang="en-US" sz="800" dirty="0">
                <a:latin typeface="Helvetica CE 45 Light" pitchFamily="82" charset="0"/>
              </a:rPr>
              <a:t>Rationale for the chosen formats (e.g., video, podcast, article, experiential) </a:t>
            </a:r>
            <a:br>
              <a:rPr lang="en-US" sz="800" dirty="0">
                <a:latin typeface="Helvetica CE 45 Light" pitchFamily="82" charset="0"/>
              </a:rPr>
            </a:br>
            <a:r>
              <a:rPr lang="en-US" sz="800" dirty="0">
                <a:latin typeface="Helvetica CE 45 Light" pitchFamily="82" charset="0"/>
              </a:rPr>
              <a:t>and how they served the story and the audience's needs.</a:t>
            </a:r>
          </a:p>
          <a:p>
            <a:pPr marL="171450" indent="-171450">
              <a:buFont typeface="Arial" panose="020B0604020202020204" pitchFamily="34" charset="0"/>
              <a:buChar char="•"/>
            </a:pPr>
            <a:r>
              <a:rPr lang="en-US" sz="800" dirty="0">
                <a:latin typeface="Helvetica CE 45 Light" pitchFamily="82" charset="0"/>
              </a:rPr>
              <a:t>How did this content move beyond a simple sales message to provide </a:t>
            </a:r>
            <a:br>
              <a:rPr lang="en-US" sz="800" dirty="0">
                <a:latin typeface="Helvetica CE 45 Light" pitchFamily="82" charset="0"/>
              </a:rPr>
            </a:br>
            <a:r>
              <a:rPr lang="en-US" sz="800" dirty="0">
                <a:latin typeface="Helvetica CE 45 Light" pitchFamily="82" charset="0"/>
              </a:rPr>
              <a:t>genuine value, education, or entertainment?</a:t>
            </a:r>
          </a:p>
          <a:p>
            <a:pPr marL="171450" indent="-171450">
              <a:buFont typeface="Arial" panose="020B0604020202020204" pitchFamily="34" charset="0"/>
              <a:buChar char="•"/>
            </a:pPr>
            <a:r>
              <a:rPr lang="en-US" sz="800" dirty="0">
                <a:latin typeface="Helvetica CE 45 Light" pitchFamily="82" charset="0"/>
              </a:rPr>
              <a:t>Originality and distinctiveness of the content. How did it cut through the noise?</a:t>
            </a:r>
          </a:p>
          <a:p>
            <a:pPr marR="0" lvl="0" defTabSz="914400" rtl="0" eaLnBrk="1" fontAlgn="base" latinLnBrk="0" hangingPunct="1">
              <a:lnSpc>
                <a:spcPct val="100000"/>
              </a:lnSpc>
              <a:spcBef>
                <a:spcPct val="0"/>
              </a:spcBef>
              <a:spcAft>
                <a:spcPct val="0"/>
              </a:spcAft>
              <a:buClrTx/>
              <a:buSzTx/>
              <a:tabLst/>
            </a:pPr>
            <a:endParaRPr kumimoji="0" lang="en-US" sz="800" i="0" u="none" strike="noStrike" cap="none" normalizeH="0" baseline="0" dirty="0">
              <a:ln>
                <a:noFill/>
              </a:ln>
              <a:effectLst/>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kumimoji="0" lang="en-US" sz="800" i="0" u="none" strike="noStrike" cap="none" normalizeH="0" baseline="0" dirty="0">
              <a:ln>
                <a:noFill/>
              </a:ln>
              <a:solidFill>
                <a:schemeClr val="tx1"/>
              </a:solidFill>
              <a:effectLst/>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kumimoji="0" lang="en-US" sz="800" b="1" i="0" u="none" strike="noStrike" cap="none" normalizeH="0" baseline="0" dirty="0">
              <a:ln>
                <a:noFill/>
              </a:ln>
              <a:solidFill>
                <a:schemeClr val="tx1"/>
              </a:solidFill>
              <a:effectLst/>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b="1"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kumimoji="0" lang="en-US" sz="800" b="1" i="0" u="none" strike="noStrike" cap="none" normalizeH="0" baseline="0" dirty="0">
              <a:ln>
                <a:noFill/>
              </a:ln>
              <a:solidFill>
                <a:schemeClr val="tx1"/>
              </a:solidFill>
              <a:effectLst/>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b="1"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kumimoji="0" lang="en-US" sz="800" b="1" i="0" u="none" strike="noStrike" cap="none" normalizeH="0" baseline="0" dirty="0">
              <a:ln>
                <a:noFill/>
              </a:ln>
              <a:solidFill>
                <a:schemeClr val="tx1"/>
              </a:solidFill>
              <a:effectLst/>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b="1"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kumimoji="0" lang="en-US" sz="800" b="1" i="0" u="none" strike="noStrike" cap="none" normalizeH="0" baseline="0" dirty="0">
              <a:ln>
                <a:noFill/>
              </a:ln>
              <a:solidFill>
                <a:schemeClr val="tx1"/>
              </a:solidFill>
              <a:effectLst/>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b="1"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kumimoji="0" lang="en-US" sz="800" b="1" i="0" u="none" strike="noStrike" cap="none" normalizeH="0" baseline="0" dirty="0">
              <a:ln>
                <a:noFill/>
              </a:ln>
              <a:solidFill>
                <a:schemeClr val="tx1"/>
              </a:solidFill>
              <a:effectLst/>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b="1"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kumimoji="0" lang="en-US" sz="800" b="1" i="0" u="none" strike="noStrike" cap="none" normalizeH="0" baseline="0" dirty="0">
              <a:ln>
                <a:noFill/>
              </a:ln>
              <a:solidFill>
                <a:schemeClr val="tx1"/>
              </a:solidFill>
              <a:effectLst/>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b="1"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kumimoji="0" lang="en-US" sz="800" b="1" i="0" u="none" strike="noStrike" cap="none" normalizeH="0" baseline="0" dirty="0">
              <a:ln>
                <a:noFill/>
              </a:ln>
              <a:solidFill>
                <a:schemeClr val="tx1"/>
              </a:solidFill>
              <a:effectLst/>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b="1"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kumimoji="0" lang="en-US" sz="800" b="1" i="0" u="none" strike="noStrike" cap="none" normalizeH="0" baseline="0" dirty="0">
              <a:ln>
                <a:noFill/>
              </a:ln>
              <a:solidFill>
                <a:schemeClr val="tx1"/>
              </a:solidFill>
              <a:effectLst/>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b="1"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kumimoji="0" lang="en-US" sz="800" b="1" i="0" u="none" strike="noStrike" cap="none" normalizeH="0" baseline="0" dirty="0">
              <a:ln>
                <a:noFill/>
              </a:ln>
              <a:solidFill>
                <a:schemeClr val="tx1"/>
              </a:solidFill>
              <a:effectLst/>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b="1"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kumimoji="0" lang="en-US" sz="800" b="1" i="0" u="none" strike="noStrike" cap="none" normalizeH="0" baseline="0" dirty="0">
              <a:ln>
                <a:noFill/>
              </a:ln>
              <a:solidFill>
                <a:schemeClr val="tx1"/>
              </a:solidFill>
              <a:effectLst/>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800" b="1" dirty="0">
              <a:latin typeface="Helvetica CE 45 Light" pitchFamily="82" charset="0"/>
              <a:ea typeface="Calibri" pitchFamily="34" charset="0"/>
              <a:cs typeface="Arial"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kumimoji="0" lang="en-US" sz="800" b="1" i="0" u="none" strike="noStrike" cap="none" normalizeH="0" baseline="0" dirty="0">
              <a:ln>
                <a:noFill/>
              </a:ln>
              <a:solidFill>
                <a:schemeClr val="tx1"/>
              </a:solidFill>
              <a:effectLst/>
              <a:latin typeface="Helvetica CE 45 Light" pitchFamily="82" charset="0"/>
              <a:ea typeface="Calibri" pitchFamily="34" charset="0"/>
              <a:cs typeface="Arial" pitchFamily="34" charset="0"/>
            </a:endParaRPr>
          </a:p>
          <a:p>
            <a:endParaRPr lang="en-US" sz="800" b="1" dirty="0">
              <a:solidFill>
                <a:srgbClr val="C20F5C"/>
              </a:solidFill>
              <a:latin typeface="Helvetica CE 45 Light" pitchFamily="82" charset="0"/>
            </a:endParaRPr>
          </a:p>
          <a:p>
            <a:endParaRPr lang="en-US" sz="800" b="1" dirty="0">
              <a:solidFill>
                <a:srgbClr val="C20F5C"/>
              </a:solidFill>
              <a:latin typeface="Helvetica CE 45 Light" pitchFamily="82" charset="0"/>
            </a:endParaRPr>
          </a:p>
          <a:p>
            <a:endParaRPr lang="en-US" sz="800" b="1" dirty="0">
              <a:solidFill>
                <a:srgbClr val="C20F5C"/>
              </a:solidFill>
              <a:latin typeface="Helvetica CE 45 Light" pitchFamily="82" charset="0"/>
            </a:endParaRPr>
          </a:p>
          <a:p>
            <a:endParaRPr lang="en-US" sz="800" b="1" dirty="0">
              <a:solidFill>
                <a:srgbClr val="C20F5C"/>
              </a:solidFill>
              <a:latin typeface="Helvetica CE 45 Light" pitchFamily="82" charset="0"/>
            </a:endParaRPr>
          </a:p>
          <a:p>
            <a:endParaRPr lang="en-US" sz="800" b="1" dirty="0">
              <a:solidFill>
                <a:srgbClr val="C20F5C"/>
              </a:solidFill>
              <a:latin typeface="Helvetica CE 45 Light" pitchFamily="82" charset="0"/>
            </a:endParaRPr>
          </a:p>
          <a:p>
            <a:endParaRPr lang="en-US" sz="800" b="1" dirty="0">
              <a:solidFill>
                <a:srgbClr val="C20F5C"/>
              </a:solidFill>
              <a:latin typeface="Helvetica CE 45 Light" pitchFamily="82" charset="0"/>
            </a:endParaRPr>
          </a:p>
          <a:p>
            <a:endParaRPr lang="en-US" sz="800" b="1" dirty="0">
              <a:solidFill>
                <a:srgbClr val="C20F5C"/>
              </a:solidFill>
              <a:latin typeface="Helvetica CE 45 Light" pitchFamily="82" charset="0"/>
            </a:endParaRPr>
          </a:p>
          <a:p>
            <a:endParaRPr lang="en-US" sz="800" b="1" dirty="0">
              <a:solidFill>
                <a:srgbClr val="C20F5C"/>
              </a:solidFill>
              <a:latin typeface="Helvetica CE 45 Light" pitchFamily="82" charset="0"/>
            </a:endParaRPr>
          </a:p>
          <a:p>
            <a:endParaRPr lang="en-US" sz="800" b="1" dirty="0">
              <a:solidFill>
                <a:srgbClr val="C20F5C"/>
              </a:solidFill>
              <a:latin typeface="Helvetica CE 45 Light" pitchFamily="82" charset="0"/>
            </a:endParaRPr>
          </a:p>
          <a:p>
            <a:endParaRPr lang="en-US" sz="800" b="1" dirty="0">
              <a:solidFill>
                <a:srgbClr val="C20F5C"/>
              </a:solidFill>
              <a:latin typeface="Helvetica CE 45 Light" pitchFamily="82" charset="0"/>
            </a:endParaRPr>
          </a:p>
          <a:p>
            <a:endParaRPr lang="en-US" sz="800" b="1" dirty="0">
              <a:solidFill>
                <a:srgbClr val="C20F5C"/>
              </a:solidFill>
              <a:latin typeface="Helvetica CE 45 Light" pitchFamily="82" charset="0"/>
            </a:endParaRPr>
          </a:p>
          <a:p>
            <a:endParaRPr lang="en-US" sz="800" b="1" dirty="0">
              <a:solidFill>
                <a:srgbClr val="C20F5C"/>
              </a:solidFill>
              <a:latin typeface="Helvetica CE 45 Light" pitchFamily="82" charset="0"/>
            </a:endParaRPr>
          </a:p>
          <a:p>
            <a:endParaRPr lang="en-US" sz="800" b="1" dirty="0">
              <a:solidFill>
                <a:srgbClr val="C20F5C"/>
              </a:solidFill>
              <a:latin typeface="Helvetica CE 45 Light" pitchFamily="82" charset="0"/>
            </a:endParaRPr>
          </a:p>
          <a:p>
            <a:pPr indent="-252000">
              <a:buFont typeface="+mj-lt"/>
              <a:buAutoNum type="arabicPeriod" startAt="3"/>
            </a:pPr>
            <a:r>
              <a:rPr lang="en-US" sz="800" b="1" dirty="0">
                <a:solidFill>
                  <a:srgbClr val="C20F5C"/>
                </a:solidFill>
                <a:latin typeface="Helvetica CE 45 Light" pitchFamily="82" charset="0"/>
              </a:rPr>
              <a:t>Distribution &amp; Engagement </a:t>
            </a:r>
            <a:r>
              <a:rPr lang="en-US" sz="800" b="1" dirty="0">
                <a:solidFill>
                  <a:srgbClr val="C20F5C"/>
                </a:solidFill>
                <a:latin typeface="Helvetica CE 45 Light" pitchFamily="82" charset="0"/>
                <a:ea typeface="Calibri" pitchFamily="34" charset="0"/>
                <a:cs typeface="Arial" pitchFamily="34" charset="0"/>
              </a:rPr>
              <a:t>[Max. 500 words] </a:t>
            </a:r>
            <a:r>
              <a:rPr lang="en-US" sz="800" b="1" dirty="0">
                <a:solidFill>
                  <a:srgbClr val="C20F5C"/>
                </a:solidFill>
                <a:latin typeface="Helvetica CE 45 Light" pitchFamily="82" charset="0"/>
              </a:rPr>
              <a:t>(30%) </a:t>
            </a:r>
            <a:br>
              <a:rPr lang="en-US" sz="800" b="1" dirty="0">
                <a:solidFill>
                  <a:srgbClr val="C20F5C"/>
                </a:solidFill>
                <a:latin typeface="Helvetica CE 45 Light" pitchFamily="82" charset="0"/>
              </a:rPr>
            </a:br>
            <a:br>
              <a:rPr lang="en-US" sz="800" b="1" dirty="0">
                <a:latin typeface="Helvetica CE 45 Light" pitchFamily="82" charset="0"/>
              </a:rPr>
            </a:br>
            <a:r>
              <a:rPr lang="en-US" sz="800" i="1" dirty="0">
                <a:latin typeface="Helvetica CE 45 Light" pitchFamily="82" charset="0"/>
              </a:rPr>
              <a:t>This evaluates the "How" – the plan for connecting content with people.</a:t>
            </a:r>
          </a:p>
          <a:p>
            <a:endParaRPr lang="en-US" sz="800" dirty="0">
              <a:latin typeface="Helvetica CE 45 Light" pitchFamily="82" charset="0"/>
            </a:endParaRPr>
          </a:p>
          <a:p>
            <a:r>
              <a:rPr lang="en-US" sz="800" dirty="0">
                <a:latin typeface="Helvetica CE 45 Light" pitchFamily="82" charset="0"/>
              </a:rPr>
              <a:t>Great content is useless if it's not seen. This criterion assesses the "marketing" side of </a:t>
            </a:r>
            <a:br>
              <a:rPr lang="en-US" sz="800" dirty="0">
                <a:latin typeface="Helvetica CE 45 Light" pitchFamily="82" charset="0"/>
              </a:rPr>
            </a:br>
            <a:r>
              <a:rPr lang="en-US" sz="800" dirty="0">
                <a:latin typeface="Helvetica CE 45 Light" pitchFamily="82" charset="0"/>
              </a:rPr>
              <a:t>content marketing—how the content was strategically delivered and how it fostered a community.</a:t>
            </a:r>
          </a:p>
          <a:p>
            <a:endParaRPr lang="en-US" sz="800" b="1" dirty="0">
              <a:latin typeface="Helvetica CE 45 Light" pitchFamily="82" charset="0"/>
            </a:endParaRPr>
          </a:p>
          <a:p>
            <a:pPr marL="171450" indent="-171450">
              <a:buFont typeface="Arial" panose="020B0604020202020204" pitchFamily="34" charset="0"/>
              <a:buChar char="•"/>
            </a:pPr>
            <a:r>
              <a:rPr lang="en-US" sz="800" dirty="0">
                <a:latin typeface="Helvetica CE 45 Light" pitchFamily="82" charset="0"/>
              </a:rPr>
              <a:t>The strategic rationale for the chosen platforms and channels (owned, earned, </a:t>
            </a:r>
            <a:br>
              <a:rPr lang="en-US" sz="800" dirty="0">
                <a:latin typeface="Helvetica CE 45 Light" pitchFamily="82" charset="0"/>
              </a:rPr>
            </a:br>
            <a:r>
              <a:rPr lang="en-US" sz="800" dirty="0">
                <a:latin typeface="Helvetica CE 45 Light" pitchFamily="82" charset="0"/>
              </a:rPr>
              <a:t>paid, creator partnerships).</a:t>
            </a:r>
          </a:p>
          <a:p>
            <a:pPr marL="171450" indent="-171450">
              <a:buFont typeface="Arial" panose="020B0604020202020204" pitchFamily="34" charset="0"/>
              <a:buChar char="•"/>
            </a:pPr>
            <a:r>
              <a:rPr lang="en-US" sz="800" dirty="0">
                <a:latin typeface="Helvetica CE 45 Light" pitchFamily="82" charset="0"/>
              </a:rPr>
              <a:t>The amplification strategy used to ensure the content reached the right audience </a:t>
            </a:r>
            <a:br>
              <a:rPr lang="en-US" sz="800" dirty="0">
                <a:latin typeface="Helvetica CE 45 Light" pitchFamily="82" charset="0"/>
              </a:rPr>
            </a:br>
            <a:r>
              <a:rPr lang="en-US" sz="800" dirty="0">
                <a:latin typeface="Helvetica CE 45 Light" pitchFamily="82" charset="0"/>
              </a:rPr>
              <a:t>at the right time.</a:t>
            </a:r>
          </a:p>
          <a:p>
            <a:pPr marL="171450" indent="-171450">
              <a:buFont typeface="Arial" panose="020B0604020202020204" pitchFamily="34" charset="0"/>
              <a:buChar char="•"/>
            </a:pPr>
            <a:r>
              <a:rPr lang="en-US" sz="800" dirty="0">
                <a:latin typeface="Helvetica CE 45 Light" pitchFamily="82" charset="0"/>
              </a:rPr>
              <a:t>How did the strategy foster a two-way conversation, build a community, or encourage audience participation (e.g., UGC, comments, shares) rather than just passive consumption?</a:t>
            </a:r>
          </a:p>
          <a:p>
            <a:endParaRPr lang="en-US" sz="800" b="1" dirty="0">
              <a:latin typeface="Helvetica CE 45 Light" pitchFamily="82" charset="0"/>
            </a:endParaRPr>
          </a:p>
          <a:p>
            <a:pPr indent="-228600">
              <a:buFont typeface="+mj-lt"/>
              <a:buAutoNum type="arabicPeriod" startAt="4"/>
            </a:pPr>
            <a:r>
              <a:rPr lang="en-US" sz="800" b="1" dirty="0">
                <a:solidFill>
                  <a:srgbClr val="C20F5C"/>
                </a:solidFill>
                <a:latin typeface="Helvetica CE 45 Light" pitchFamily="82" charset="0"/>
              </a:rPr>
              <a:t>Measurable Impact &amp; Effectiveness </a:t>
            </a:r>
            <a:r>
              <a:rPr lang="en-US" sz="800" b="1" dirty="0">
                <a:solidFill>
                  <a:srgbClr val="C20F5C"/>
                </a:solidFill>
                <a:latin typeface="Helvetica CE 45 Light" pitchFamily="82" charset="0"/>
                <a:ea typeface="Calibri" pitchFamily="34" charset="0"/>
                <a:cs typeface="Arial" pitchFamily="34" charset="0"/>
              </a:rPr>
              <a:t>[Max. 500 words] </a:t>
            </a:r>
            <a:r>
              <a:rPr lang="en-US" sz="800" b="1" dirty="0">
                <a:solidFill>
                  <a:srgbClr val="C20F5C"/>
                </a:solidFill>
                <a:latin typeface="Helvetica CE 45 Light" pitchFamily="82" charset="0"/>
              </a:rPr>
              <a:t>(20%) </a:t>
            </a:r>
            <a:br>
              <a:rPr lang="en-US" sz="800" b="1" dirty="0">
                <a:solidFill>
                  <a:srgbClr val="C20F5C"/>
                </a:solidFill>
                <a:latin typeface="Helvetica CE 45 Light" pitchFamily="82" charset="0"/>
              </a:rPr>
            </a:br>
            <a:br>
              <a:rPr lang="en-US" sz="800" b="1" dirty="0">
                <a:latin typeface="Helvetica CE 45 Light" pitchFamily="82" charset="0"/>
              </a:rPr>
            </a:br>
            <a:r>
              <a:rPr lang="en-US" sz="800" i="1" dirty="0">
                <a:latin typeface="Helvetica CE 45 Light" pitchFamily="82" charset="0"/>
              </a:rPr>
              <a:t>This evaluates the "So What" – the tangible results.</a:t>
            </a:r>
          </a:p>
          <a:p>
            <a:endParaRPr lang="en-US" sz="800" dirty="0">
              <a:latin typeface="Helvetica CE 45 Light" pitchFamily="82" charset="0"/>
            </a:endParaRPr>
          </a:p>
          <a:p>
            <a:r>
              <a:rPr lang="en-US" sz="800" dirty="0">
                <a:latin typeface="Helvetica CE 45 Light" pitchFamily="82" charset="0"/>
              </a:rPr>
              <a:t>This criterion assesses the campaign's performance against its initial objectives.</a:t>
            </a:r>
          </a:p>
          <a:p>
            <a:endParaRPr lang="en-US" sz="800" dirty="0">
              <a:latin typeface="Helvetica CE 45 Light" pitchFamily="82" charset="0"/>
            </a:endParaRPr>
          </a:p>
          <a:p>
            <a:pPr marL="171450" indent="-171450">
              <a:buFont typeface="Arial" panose="020B0604020202020204" pitchFamily="34" charset="0"/>
              <a:buChar char="•"/>
            </a:pPr>
            <a:r>
              <a:rPr lang="en-US" sz="800" dirty="0">
                <a:latin typeface="Helvetica CE 45 Light" pitchFamily="82" charset="0"/>
              </a:rPr>
              <a:t>Clear metrics demonstrating how the content met the initial Challenge and Audience Need.</a:t>
            </a:r>
          </a:p>
          <a:p>
            <a:pPr marL="171450" indent="-171450">
              <a:buFont typeface="Arial" panose="020B0604020202020204" pitchFamily="34" charset="0"/>
              <a:buChar char="•"/>
            </a:pPr>
            <a:r>
              <a:rPr lang="en-US" sz="800" dirty="0">
                <a:latin typeface="Helvetica CE 45 Light" pitchFamily="82" charset="0"/>
              </a:rPr>
              <a:t>This should include a relevant mix of:</a:t>
            </a:r>
          </a:p>
          <a:p>
            <a:pPr marL="468000" lvl="1" indent="-171450">
              <a:buFont typeface="Courier New" panose="02070309020205020404" pitchFamily="49" charset="0"/>
              <a:buChar char="o"/>
            </a:pPr>
            <a:r>
              <a:rPr lang="en-US" sz="800" dirty="0">
                <a:latin typeface="Helvetica CE 45 Light" pitchFamily="82" charset="0"/>
              </a:rPr>
              <a:t>Audience Metrics: (e.g., audience growth, subscriber growth, time spent, completion rates, engagement rates).</a:t>
            </a:r>
          </a:p>
          <a:p>
            <a:pPr marL="468000" lvl="1" indent="-171450">
              <a:buFont typeface="Courier New" panose="02070309020205020404" pitchFamily="49" charset="0"/>
              <a:buChar char="o"/>
            </a:pPr>
            <a:r>
              <a:rPr lang="en-US" sz="800" dirty="0">
                <a:latin typeface="Helvetica CE 45 Light" pitchFamily="82" charset="0"/>
              </a:rPr>
              <a:t>Business Metrics: (e.g., brand lift, positive sentiment, share of voice, leads, conversions, sales).</a:t>
            </a:r>
          </a:p>
          <a:p>
            <a:pPr marL="171450" indent="-171450">
              <a:buFont typeface="Arial" panose="020B0604020202020204" pitchFamily="34" charset="0"/>
              <a:buChar char="•"/>
            </a:pPr>
            <a:r>
              <a:rPr lang="en-US" sz="800" dirty="0">
                <a:latin typeface="Helvetica CE 45 Light" pitchFamily="82" charset="0"/>
              </a:rPr>
              <a:t>A clear description of how the content contributed to a measurable business</a:t>
            </a:r>
          </a:p>
          <a:p>
            <a:pPr marL="171450" indent="-171450">
              <a:buFont typeface="Arial" panose="020B0604020202020204" pitchFamily="34" charset="0"/>
              <a:buChar char="•"/>
            </a:pPr>
            <a:endParaRPr lang="en-US" sz="1200" b="1" dirty="0">
              <a:latin typeface="Helvetica CE 45 Light" pitchFamily="82" charset="0"/>
            </a:endParaRPr>
          </a:p>
          <a:p>
            <a:endParaRPr lang="en-US" sz="1200" b="1" dirty="0">
              <a:latin typeface="Helvetica CE 45 Light" pitchFamily="82" charset="0"/>
            </a:endParaRPr>
          </a:p>
          <a:p>
            <a:endParaRPr lang="en-US" sz="1200" b="1" dirty="0">
              <a:latin typeface="Helvetica CE 45 Light" pitchFamily="82" charset="0"/>
            </a:endParaRPr>
          </a:p>
          <a:p>
            <a:endParaRPr lang="en-US" sz="1200" b="1" dirty="0">
              <a:latin typeface="Helvetica CE 45 Light" pitchFamily="82" charset="0"/>
            </a:endParaRPr>
          </a:p>
          <a:p>
            <a:endParaRPr lang="en-US" sz="1200" b="1" dirty="0">
              <a:latin typeface="Helvetica CE 45 Light" pitchFamily="82" charset="0"/>
            </a:endParaRPr>
          </a:p>
        </p:txBody>
      </p:sp>
      <p:sp>
        <p:nvSpPr>
          <p:cNvPr id="7" name="TextBox 6">
            <a:extLst>
              <a:ext uri="{FF2B5EF4-FFF2-40B4-BE49-F238E27FC236}">
                <a16:creationId xmlns:a16="http://schemas.microsoft.com/office/drawing/2014/main" id="{5F5AD661-206C-F1C5-051D-EF7172C43F26}"/>
              </a:ext>
            </a:extLst>
          </p:cNvPr>
          <p:cNvSpPr txBox="1"/>
          <p:nvPr/>
        </p:nvSpPr>
        <p:spPr>
          <a:xfrm>
            <a:off x="107504" y="988154"/>
            <a:ext cx="9001000" cy="215444"/>
          </a:xfrm>
          <a:prstGeom prst="rect">
            <a:avLst/>
          </a:prstGeom>
          <a:noFill/>
        </p:spPr>
        <p:txBody>
          <a:bodyPr wrap="square">
            <a:spAutoFit/>
          </a:bodyPr>
          <a:lstStyle/>
          <a:p>
            <a:r>
              <a:rPr lang="en-US" sz="800" b="0" i="0" dirty="0">
                <a:solidFill>
                  <a:srgbClr val="000000"/>
                </a:solidFill>
                <a:effectLst/>
                <a:latin typeface="Helvetica CE 45 Light" pitchFamily="82" charset="0"/>
              </a:rPr>
              <a:t>Your entry will be evaluated by our senior jury on the following four key areas, which are weighted to reflect the cornerstones of content marketing excellence.</a:t>
            </a:r>
            <a:endParaRPr lang="en-GB" sz="800" dirty="0">
              <a:latin typeface="Helvetica CE 45 Light" pitchFamily="82" charset="0"/>
            </a:endParaRPr>
          </a:p>
        </p:txBody>
      </p:sp>
      <p:sp>
        <p:nvSpPr>
          <p:cNvPr id="8" name="TextBox 7">
            <a:extLst>
              <a:ext uri="{FF2B5EF4-FFF2-40B4-BE49-F238E27FC236}">
                <a16:creationId xmlns:a16="http://schemas.microsoft.com/office/drawing/2014/main" id="{69E0052B-1F89-987E-BA43-04A1323F1B9E}"/>
              </a:ext>
            </a:extLst>
          </p:cNvPr>
          <p:cNvSpPr txBox="1"/>
          <p:nvPr/>
        </p:nvSpPr>
        <p:spPr>
          <a:xfrm>
            <a:off x="6588224" y="335375"/>
            <a:ext cx="3196835" cy="369332"/>
          </a:xfrm>
          <a:prstGeom prst="rect">
            <a:avLst/>
          </a:prstGeom>
          <a:noFill/>
        </p:spPr>
        <p:txBody>
          <a:bodyPr wrap="square" rtlCol="0">
            <a:spAutoFit/>
          </a:bodyPr>
          <a:lstStyle/>
          <a:p>
            <a:r>
              <a:rPr lang="en-US" dirty="0">
                <a:solidFill>
                  <a:schemeClr val="bg1"/>
                </a:solidFill>
                <a:latin typeface="Helvetica CE 45 Light" pitchFamily="82" charset="0"/>
              </a:rPr>
              <a:t>JUDGING CRITERIA</a:t>
            </a:r>
          </a:p>
        </p:txBody>
      </p:sp>
    </p:spTree>
    <p:extLst>
      <p:ext uri="{BB962C8B-B14F-4D97-AF65-F5344CB8AC3E}">
        <p14:creationId xmlns:p14="http://schemas.microsoft.com/office/powerpoint/2010/main" val="2184531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652912-07C6-9881-B7C6-5F5DD2CD4240}"/>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0808403D-B3D4-E1C0-CBB5-413D8C56EBB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592" y="195486"/>
            <a:ext cx="2260731" cy="574797"/>
          </a:xfrm>
          <a:prstGeom prst="rect">
            <a:avLst/>
          </a:prstGeom>
        </p:spPr>
      </p:pic>
      <p:sp>
        <p:nvSpPr>
          <p:cNvPr id="2" name="Title 1">
            <a:extLst>
              <a:ext uri="{FF2B5EF4-FFF2-40B4-BE49-F238E27FC236}">
                <a16:creationId xmlns:a16="http://schemas.microsoft.com/office/drawing/2014/main" id="{3D1712D1-9738-4A93-0C5A-69ED2C428C59}"/>
              </a:ext>
            </a:extLst>
          </p:cNvPr>
          <p:cNvSpPr txBox="1">
            <a:spLocks/>
          </p:cNvSpPr>
          <p:nvPr/>
        </p:nvSpPr>
        <p:spPr>
          <a:xfrm>
            <a:off x="179512" y="915566"/>
            <a:ext cx="5152746" cy="381000"/>
          </a:xfrm>
          <a:prstGeom prst="rect">
            <a:avLst/>
          </a:prstGeom>
        </p:spPr>
        <p:txBody>
          <a:bodyPr anchor="ctr"/>
          <a:lstStyle/>
          <a:p>
            <a:pPr fontAlgn="auto">
              <a:spcAft>
                <a:spcPts val="0"/>
              </a:spcAft>
              <a:defRPr/>
            </a:pPr>
            <a:r>
              <a:rPr kumimoji="0" lang="en-US" altLang="zh-TW" sz="1200" b="1" dirty="0">
                <a:latin typeface="Arial" panose="020B0604020202020204" pitchFamily="34" charset="0"/>
                <a:ea typeface="+mj-ea"/>
                <a:cs typeface="Arial" panose="020B0604020202020204" pitchFamily="34" charset="0"/>
              </a:rPr>
              <a:t>Section 1: Audience Insight &amp; Challenge [Max. 500 words] (15%) </a:t>
            </a:r>
            <a:endParaRPr kumimoji="0" lang="zh-TW" altLang="en-US" sz="1200" b="1" dirty="0">
              <a:latin typeface="Arial" panose="020B0604020202020204" pitchFamily="34" charset="0"/>
              <a:ea typeface="+mj-ea"/>
              <a:cs typeface="Arial" panose="020B0604020202020204" pitchFamily="34" charset="0"/>
            </a:endParaRPr>
          </a:p>
        </p:txBody>
      </p:sp>
      <p:sp>
        <p:nvSpPr>
          <p:cNvPr id="6" name="TextBox 5">
            <a:extLst>
              <a:ext uri="{FF2B5EF4-FFF2-40B4-BE49-F238E27FC236}">
                <a16:creationId xmlns:a16="http://schemas.microsoft.com/office/drawing/2014/main" id="{2735AFC9-48E5-C5D8-1344-AAA66071E9FE}"/>
              </a:ext>
            </a:extLst>
          </p:cNvPr>
          <p:cNvSpPr txBox="1"/>
          <p:nvPr/>
        </p:nvSpPr>
        <p:spPr>
          <a:xfrm>
            <a:off x="2286000" y="2386081"/>
            <a:ext cx="4572000" cy="369332"/>
          </a:xfrm>
          <a:prstGeom prst="rect">
            <a:avLst/>
          </a:prstGeom>
          <a:noFill/>
        </p:spPr>
        <p:txBody>
          <a:bodyPr wrap="square">
            <a:spAutoFit/>
          </a:bodyPr>
          <a:lstStyle/>
          <a:p>
            <a:pPr>
              <a:buFont typeface="Arial" pitchFamily="34" charset="0"/>
              <a:buChar char="•"/>
            </a:pPr>
            <a:endParaRPr lang="en-GB" sz="1800" b="0" i="1" kern="1200" dirty="0">
              <a:solidFill>
                <a:schemeClr val="bg2">
                  <a:lumMod val="50000"/>
                </a:schemeClr>
              </a:solidFill>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DD12807C-5825-0123-BBDE-03C37CAC22FD}"/>
              </a:ext>
            </a:extLst>
          </p:cNvPr>
          <p:cNvSpPr txBox="1"/>
          <p:nvPr/>
        </p:nvSpPr>
        <p:spPr>
          <a:xfrm>
            <a:off x="287524" y="1224558"/>
            <a:ext cx="8568952" cy="3507432"/>
          </a:xfrm>
          <a:prstGeom prst="rect">
            <a:avLst/>
          </a:prstGeom>
          <a:noFill/>
          <a:ln>
            <a:solidFill>
              <a:schemeClr val="tx1"/>
            </a:solidFill>
          </a:ln>
        </p:spPr>
        <p:txBody>
          <a:bodyPr wrap="square" rtlCol="0">
            <a:spAutoFit/>
          </a:bodyPr>
          <a:lstStyle/>
          <a:p>
            <a:endParaRPr lang="en-GB" dirty="0"/>
          </a:p>
        </p:txBody>
      </p:sp>
    </p:spTree>
    <p:extLst>
      <p:ext uri="{BB962C8B-B14F-4D97-AF65-F5344CB8AC3E}">
        <p14:creationId xmlns:p14="http://schemas.microsoft.com/office/powerpoint/2010/main" val="3194274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82BFD1-91A8-4565-2360-7E6865C3CA86}"/>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F75385B2-4C86-77A8-9107-0C95D77E0A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592" y="195486"/>
            <a:ext cx="2260731" cy="574797"/>
          </a:xfrm>
          <a:prstGeom prst="rect">
            <a:avLst/>
          </a:prstGeom>
        </p:spPr>
      </p:pic>
      <p:sp>
        <p:nvSpPr>
          <p:cNvPr id="2" name="Title 1">
            <a:extLst>
              <a:ext uri="{FF2B5EF4-FFF2-40B4-BE49-F238E27FC236}">
                <a16:creationId xmlns:a16="http://schemas.microsoft.com/office/drawing/2014/main" id="{922763FF-D2CC-3202-D0FE-54A8662D13F2}"/>
              </a:ext>
            </a:extLst>
          </p:cNvPr>
          <p:cNvSpPr txBox="1">
            <a:spLocks/>
          </p:cNvSpPr>
          <p:nvPr/>
        </p:nvSpPr>
        <p:spPr>
          <a:xfrm>
            <a:off x="179512" y="915566"/>
            <a:ext cx="5152746" cy="381000"/>
          </a:xfrm>
          <a:prstGeom prst="rect">
            <a:avLst/>
          </a:prstGeom>
        </p:spPr>
        <p:txBody>
          <a:bodyPr anchor="ctr"/>
          <a:lstStyle/>
          <a:p>
            <a:pPr fontAlgn="auto">
              <a:spcAft>
                <a:spcPts val="0"/>
              </a:spcAft>
              <a:defRPr/>
            </a:pPr>
            <a:r>
              <a:rPr kumimoji="0" lang="en-US" altLang="zh-TW" sz="1200" b="1" dirty="0">
                <a:latin typeface="Arial" panose="020B0604020202020204" pitchFamily="34" charset="0"/>
                <a:ea typeface="+mj-ea"/>
                <a:cs typeface="Arial" panose="020B0604020202020204" pitchFamily="34" charset="0"/>
              </a:rPr>
              <a:t>Section 2: Content &amp; Storytelling Strategy [Max. 500 words] (35%) </a:t>
            </a:r>
            <a:endParaRPr kumimoji="0" lang="zh-TW" altLang="en-US" sz="1200" b="1" dirty="0">
              <a:latin typeface="Arial" panose="020B0604020202020204" pitchFamily="34" charset="0"/>
              <a:ea typeface="+mj-ea"/>
              <a:cs typeface="Arial" panose="020B0604020202020204" pitchFamily="34" charset="0"/>
            </a:endParaRPr>
          </a:p>
        </p:txBody>
      </p:sp>
      <p:sp>
        <p:nvSpPr>
          <p:cNvPr id="6" name="TextBox 5">
            <a:extLst>
              <a:ext uri="{FF2B5EF4-FFF2-40B4-BE49-F238E27FC236}">
                <a16:creationId xmlns:a16="http://schemas.microsoft.com/office/drawing/2014/main" id="{AD3F3DF1-8EA4-6271-725F-23808D464623}"/>
              </a:ext>
            </a:extLst>
          </p:cNvPr>
          <p:cNvSpPr txBox="1"/>
          <p:nvPr/>
        </p:nvSpPr>
        <p:spPr>
          <a:xfrm>
            <a:off x="2286000" y="2386081"/>
            <a:ext cx="4572000" cy="369332"/>
          </a:xfrm>
          <a:prstGeom prst="rect">
            <a:avLst/>
          </a:prstGeom>
          <a:noFill/>
        </p:spPr>
        <p:txBody>
          <a:bodyPr wrap="square">
            <a:spAutoFit/>
          </a:bodyPr>
          <a:lstStyle/>
          <a:p>
            <a:pPr>
              <a:buFont typeface="Arial" pitchFamily="34" charset="0"/>
              <a:buChar char="•"/>
            </a:pPr>
            <a:endParaRPr lang="en-GB" sz="1800" b="0" i="1" kern="1200" dirty="0">
              <a:solidFill>
                <a:schemeClr val="bg2">
                  <a:lumMod val="50000"/>
                </a:schemeClr>
              </a:solidFill>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357071C6-A946-1042-04D1-9D787D3E17F4}"/>
              </a:ext>
            </a:extLst>
          </p:cNvPr>
          <p:cNvSpPr txBox="1"/>
          <p:nvPr/>
        </p:nvSpPr>
        <p:spPr>
          <a:xfrm>
            <a:off x="287524" y="1224558"/>
            <a:ext cx="8568952" cy="3507432"/>
          </a:xfrm>
          <a:prstGeom prst="rect">
            <a:avLst/>
          </a:prstGeom>
          <a:noFill/>
          <a:ln>
            <a:solidFill>
              <a:schemeClr val="tx1"/>
            </a:solidFill>
          </a:ln>
        </p:spPr>
        <p:txBody>
          <a:bodyPr wrap="square" rtlCol="0">
            <a:spAutoFit/>
          </a:bodyPr>
          <a:lstStyle/>
          <a:p>
            <a:endParaRPr lang="en-GB" dirty="0"/>
          </a:p>
        </p:txBody>
      </p:sp>
    </p:spTree>
    <p:extLst>
      <p:ext uri="{BB962C8B-B14F-4D97-AF65-F5344CB8AC3E}">
        <p14:creationId xmlns:p14="http://schemas.microsoft.com/office/powerpoint/2010/main" val="9640501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CE3EC9-2186-55B8-E951-CB2A754BAE8C}"/>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44067014-0E2F-FAD7-0D77-1A12E53C496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592" y="195486"/>
            <a:ext cx="2260731" cy="574797"/>
          </a:xfrm>
          <a:prstGeom prst="rect">
            <a:avLst/>
          </a:prstGeom>
        </p:spPr>
      </p:pic>
      <p:sp>
        <p:nvSpPr>
          <p:cNvPr id="2" name="Title 1">
            <a:extLst>
              <a:ext uri="{FF2B5EF4-FFF2-40B4-BE49-F238E27FC236}">
                <a16:creationId xmlns:a16="http://schemas.microsoft.com/office/drawing/2014/main" id="{FAA31474-2FBD-8F93-6D73-F30C566827C3}"/>
              </a:ext>
            </a:extLst>
          </p:cNvPr>
          <p:cNvSpPr txBox="1">
            <a:spLocks/>
          </p:cNvSpPr>
          <p:nvPr/>
        </p:nvSpPr>
        <p:spPr>
          <a:xfrm>
            <a:off x="251520" y="915566"/>
            <a:ext cx="5152746" cy="381000"/>
          </a:xfrm>
          <a:prstGeom prst="rect">
            <a:avLst/>
          </a:prstGeom>
        </p:spPr>
        <p:txBody>
          <a:bodyPr anchor="ctr"/>
          <a:lstStyle/>
          <a:p>
            <a:pPr fontAlgn="auto">
              <a:spcAft>
                <a:spcPts val="0"/>
              </a:spcAft>
              <a:defRPr/>
            </a:pPr>
            <a:r>
              <a:rPr kumimoji="0" lang="en-US" altLang="zh-TW" sz="1200" b="1" dirty="0">
                <a:latin typeface="Arial" panose="020B0604020202020204" pitchFamily="34" charset="0"/>
                <a:ea typeface="+mj-ea"/>
                <a:cs typeface="Arial" panose="020B0604020202020204" pitchFamily="34" charset="0"/>
              </a:rPr>
              <a:t>Section 3: Distribution &amp; Engagement [Max. 500 words] (30%) </a:t>
            </a:r>
            <a:endParaRPr kumimoji="0" lang="zh-TW" altLang="en-US" sz="1200" b="1" dirty="0">
              <a:latin typeface="Arial" panose="020B0604020202020204" pitchFamily="34" charset="0"/>
              <a:ea typeface="+mj-ea"/>
              <a:cs typeface="Arial" panose="020B0604020202020204" pitchFamily="34" charset="0"/>
            </a:endParaRPr>
          </a:p>
        </p:txBody>
      </p:sp>
      <p:sp>
        <p:nvSpPr>
          <p:cNvPr id="6" name="TextBox 5">
            <a:extLst>
              <a:ext uri="{FF2B5EF4-FFF2-40B4-BE49-F238E27FC236}">
                <a16:creationId xmlns:a16="http://schemas.microsoft.com/office/drawing/2014/main" id="{5EACA8A5-E3CE-EA90-6673-9B207D9476D4}"/>
              </a:ext>
            </a:extLst>
          </p:cNvPr>
          <p:cNvSpPr txBox="1"/>
          <p:nvPr/>
        </p:nvSpPr>
        <p:spPr>
          <a:xfrm>
            <a:off x="2286000" y="2386081"/>
            <a:ext cx="4572000" cy="369332"/>
          </a:xfrm>
          <a:prstGeom prst="rect">
            <a:avLst/>
          </a:prstGeom>
          <a:noFill/>
        </p:spPr>
        <p:txBody>
          <a:bodyPr wrap="square">
            <a:spAutoFit/>
          </a:bodyPr>
          <a:lstStyle/>
          <a:p>
            <a:pPr>
              <a:buFont typeface="Arial" pitchFamily="34" charset="0"/>
              <a:buChar char="•"/>
            </a:pPr>
            <a:endParaRPr lang="en-GB" sz="1800" b="0" i="1" kern="1200" dirty="0">
              <a:solidFill>
                <a:schemeClr val="bg2">
                  <a:lumMod val="50000"/>
                </a:schemeClr>
              </a:solidFill>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E2752AEC-453E-B9A9-AF7B-7B272F5897A6}"/>
              </a:ext>
            </a:extLst>
          </p:cNvPr>
          <p:cNvSpPr txBox="1"/>
          <p:nvPr/>
        </p:nvSpPr>
        <p:spPr>
          <a:xfrm>
            <a:off x="287524" y="1224558"/>
            <a:ext cx="8568952" cy="3507432"/>
          </a:xfrm>
          <a:prstGeom prst="rect">
            <a:avLst/>
          </a:prstGeom>
          <a:noFill/>
          <a:ln>
            <a:solidFill>
              <a:schemeClr val="tx1"/>
            </a:solidFill>
          </a:ln>
        </p:spPr>
        <p:txBody>
          <a:bodyPr wrap="square" rtlCol="0">
            <a:spAutoFit/>
          </a:bodyPr>
          <a:lstStyle/>
          <a:p>
            <a:endParaRPr lang="en-GB" dirty="0"/>
          </a:p>
        </p:txBody>
      </p:sp>
    </p:spTree>
    <p:extLst>
      <p:ext uri="{BB962C8B-B14F-4D97-AF65-F5344CB8AC3E}">
        <p14:creationId xmlns:p14="http://schemas.microsoft.com/office/powerpoint/2010/main" val="25661312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5D1E20-BAFE-7399-81A0-2C7E00AF4A06}"/>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1F524B5-5447-6E38-F005-1EB74071FD0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592" y="195486"/>
            <a:ext cx="2260731" cy="574797"/>
          </a:xfrm>
          <a:prstGeom prst="rect">
            <a:avLst/>
          </a:prstGeom>
        </p:spPr>
      </p:pic>
      <p:sp>
        <p:nvSpPr>
          <p:cNvPr id="2" name="Title 1">
            <a:extLst>
              <a:ext uri="{FF2B5EF4-FFF2-40B4-BE49-F238E27FC236}">
                <a16:creationId xmlns:a16="http://schemas.microsoft.com/office/drawing/2014/main" id="{9248BCAB-9B34-C2CC-98B4-73CBE90E1088}"/>
              </a:ext>
            </a:extLst>
          </p:cNvPr>
          <p:cNvSpPr txBox="1">
            <a:spLocks/>
          </p:cNvSpPr>
          <p:nvPr/>
        </p:nvSpPr>
        <p:spPr>
          <a:xfrm>
            <a:off x="251520" y="915566"/>
            <a:ext cx="8604956" cy="381000"/>
          </a:xfrm>
          <a:prstGeom prst="rect">
            <a:avLst/>
          </a:prstGeom>
        </p:spPr>
        <p:txBody>
          <a:bodyPr anchor="ctr"/>
          <a:lstStyle/>
          <a:p>
            <a:pPr fontAlgn="auto">
              <a:spcAft>
                <a:spcPts val="0"/>
              </a:spcAft>
              <a:defRPr/>
            </a:pPr>
            <a:r>
              <a:rPr kumimoji="0" lang="en-US" altLang="zh-TW" sz="1200" b="1" dirty="0">
                <a:latin typeface="Arial" panose="020B0604020202020204" pitchFamily="34" charset="0"/>
                <a:ea typeface="+mj-ea"/>
                <a:cs typeface="Arial" panose="020B0604020202020204" pitchFamily="34" charset="0"/>
              </a:rPr>
              <a:t>Section 4: Measurable Impact &amp; Effectiveness [Max. 500 words] (20%) </a:t>
            </a:r>
            <a:endParaRPr kumimoji="0" lang="zh-TW" altLang="en-US" sz="1200" b="1" dirty="0">
              <a:latin typeface="Arial" panose="020B0604020202020204" pitchFamily="34" charset="0"/>
              <a:ea typeface="+mj-ea"/>
              <a:cs typeface="Arial" panose="020B0604020202020204" pitchFamily="34" charset="0"/>
            </a:endParaRPr>
          </a:p>
        </p:txBody>
      </p:sp>
      <p:sp>
        <p:nvSpPr>
          <p:cNvPr id="6" name="TextBox 5">
            <a:extLst>
              <a:ext uri="{FF2B5EF4-FFF2-40B4-BE49-F238E27FC236}">
                <a16:creationId xmlns:a16="http://schemas.microsoft.com/office/drawing/2014/main" id="{E591ABAA-81AA-A352-10AD-B84ACED0EA8D}"/>
              </a:ext>
            </a:extLst>
          </p:cNvPr>
          <p:cNvSpPr txBox="1"/>
          <p:nvPr/>
        </p:nvSpPr>
        <p:spPr>
          <a:xfrm>
            <a:off x="2286000" y="2386081"/>
            <a:ext cx="4572000" cy="369332"/>
          </a:xfrm>
          <a:prstGeom prst="rect">
            <a:avLst/>
          </a:prstGeom>
          <a:noFill/>
        </p:spPr>
        <p:txBody>
          <a:bodyPr wrap="square">
            <a:spAutoFit/>
          </a:bodyPr>
          <a:lstStyle/>
          <a:p>
            <a:pPr>
              <a:buFont typeface="Arial" pitchFamily="34" charset="0"/>
              <a:buChar char="•"/>
            </a:pPr>
            <a:endParaRPr lang="en-GB" sz="1800" b="0" i="1" kern="1200" dirty="0">
              <a:solidFill>
                <a:schemeClr val="bg2">
                  <a:lumMod val="50000"/>
                </a:schemeClr>
              </a:solidFill>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8C9B224E-0235-E6A1-132A-7327BCFB902B}"/>
              </a:ext>
            </a:extLst>
          </p:cNvPr>
          <p:cNvSpPr txBox="1"/>
          <p:nvPr/>
        </p:nvSpPr>
        <p:spPr>
          <a:xfrm>
            <a:off x="287524" y="1224558"/>
            <a:ext cx="8568952" cy="3507432"/>
          </a:xfrm>
          <a:prstGeom prst="rect">
            <a:avLst/>
          </a:prstGeom>
          <a:noFill/>
          <a:ln>
            <a:solidFill>
              <a:schemeClr val="tx1"/>
            </a:solidFill>
          </a:ln>
        </p:spPr>
        <p:txBody>
          <a:bodyPr wrap="square" rtlCol="0">
            <a:spAutoFit/>
          </a:bodyPr>
          <a:lstStyle/>
          <a:p>
            <a:endParaRPr lang="en-GB" dirty="0"/>
          </a:p>
        </p:txBody>
      </p:sp>
    </p:spTree>
    <p:extLst>
      <p:ext uri="{BB962C8B-B14F-4D97-AF65-F5344CB8AC3E}">
        <p14:creationId xmlns:p14="http://schemas.microsoft.com/office/powerpoint/2010/main" val="2623105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EC2A16-D7DB-0003-C5EE-384BEEC95A1E}"/>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6290406C-6445-B753-E0FC-00E8A2B316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592" y="195486"/>
            <a:ext cx="2260731" cy="574797"/>
          </a:xfrm>
          <a:prstGeom prst="rect">
            <a:avLst/>
          </a:prstGeom>
        </p:spPr>
      </p:pic>
      <p:graphicFrame>
        <p:nvGraphicFramePr>
          <p:cNvPr id="2" name="Table 1">
            <a:extLst>
              <a:ext uri="{FF2B5EF4-FFF2-40B4-BE49-F238E27FC236}">
                <a16:creationId xmlns:a16="http://schemas.microsoft.com/office/drawing/2014/main" id="{E169A248-2BE9-0DB0-D839-986FD662526A}"/>
              </a:ext>
            </a:extLst>
          </p:cNvPr>
          <p:cNvGraphicFramePr>
            <a:graphicFrameLocks noGrp="1"/>
          </p:cNvGraphicFramePr>
          <p:nvPr>
            <p:extLst>
              <p:ext uri="{D42A27DB-BD31-4B8C-83A1-F6EECF244321}">
                <p14:modId xmlns:p14="http://schemas.microsoft.com/office/powerpoint/2010/main" val="843569337"/>
              </p:ext>
            </p:extLst>
          </p:nvPr>
        </p:nvGraphicFramePr>
        <p:xfrm>
          <a:off x="143508" y="1275606"/>
          <a:ext cx="8856984" cy="3095601"/>
        </p:xfrm>
        <a:graphic>
          <a:graphicData uri="http://schemas.openxmlformats.org/drawingml/2006/table">
            <a:tbl>
              <a:tblPr firstRow="1" bandRow="1">
                <a:tableStyleId>{5C22544A-7EE6-4342-B048-85BDC9FD1C3A}</a:tableStyleId>
              </a:tblPr>
              <a:tblGrid>
                <a:gridCol w="8856984">
                  <a:extLst>
                    <a:ext uri="{9D8B030D-6E8A-4147-A177-3AD203B41FA5}">
                      <a16:colId xmlns:a16="http://schemas.microsoft.com/office/drawing/2014/main" val="20000"/>
                    </a:ext>
                  </a:extLst>
                </a:gridCol>
              </a:tblGrid>
              <a:tr h="3095601">
                <a:tc>
                  <a:txBody>
                    <a:bodyPr/>
                    <a:lstStyle/>
                    <a:p>
                      <a:endParaRPr lang="en-US" sz="1600" b="1" kern="1200" dirty="0">
                        <a:solidFill>
                          <a:schemeClr val="tx1"/>
                        </a:solidFill>
                        <a:latin typeface="Helvetica CE 55 Roman" panose="02000503040000020004" pitchFamily="2" charset="0"/>
                        <a:ea typeface="+mn-ea"/>
                        <a:cs typeface="+mn-cs"/>
                      </a:endParaRPr>
                    </a:p>
                    <a:p>
                      <a:endParaRPr lang="en-US" sz="1600" b="1" kern="1200" dirty="0">
                        <a:solidFill>
                          <a:schemeClr val="tx1"/>
                        </a:solidFill>
                        <a:latin typeface="Helvetica CE 55 Roman" panose="02000503040000020004" pitchFamily="2" charset="0"/>
                        <a:ea typeface="+mn-ea"/>
                        <a:cs typeface="+mn-cs"/>
                      </a:endParaRPr>
                    </a:p>
                    <a:p>
                      <a:endParaRPr lang="en-US" sz="1600" b="1" kern="1200" dirty="0">
                        <a:solidFill>
                          <a:schemeClr val="tx1"/>
                        </a:solidFill>
                        <a:latin typeface="Arial" panose="020B0604020202020204" pitchFamily="34" charset="0"/>
                        <a:ea typeface="+mn-ea"/>
                        <a:cs typeface="Arial" panose="020B0604020202020204" pitchFamily="34" charset="0"/>
                      </a:endParaRPr>
                    </a:p>
                    <a:p>
                      <a:r>
                        <a:rPr lang="en-US" sz="1200" b="1" kern="1200" dirty="0">
                          <a:solidFill>
                            <a:schemeClr val="tx1"/>
                          </a:solidFill>
                          <a:latin typeface="Arial" panose="020B0604020202020204" pitchFamily="34" charset="0"/>
                          <a:ea typeface="+mn-ea"/>
                          <a:cs typeface="Arial" panose="020B0604020202020204" pitchFamily="34" charset="0"/>
                        </a:rPr>
                        <a:t>DECLARATION </a:t>
                      </a:r>
                    </a:p>
                    <a:p>
                      <a:r>
                        <a:rPr lang="en-US" sz="1200" b="1" kern="1200" dirty="0">
                          <a:solidFill>
                            <a:schemeClr val="tx1"/>
                          </a:solidFill>
                          <a:latin typeface="Arial" panose="020B0604020202020204" pitchFamily="34" charset="0"/>
                          <a:ea typeface="+mn-ea"/>
                          <a:cs typeface="Arial" panose="020B0604020202020204" pitchFamily="34" charset="0"/>
                        </a:rPr>
                        <a:t> </a:t>
                      </a:r>
                    </a:p>
                    <a:p>
                      <a:r>
                        <a:rPr lang="en-US" sz="1200" b="1" kern="1200" dirty="0">
                          <a:solidFill>
                            <a:schemeClr val="tx1"/>
                          </a:solidFill>
                          <a:latin typeface="Arial" panose="020B0604020202020204" pitchFamily="34" charset="0"/>
                          <a:ea typeface="+mn-ea"/>
                          <a:cs typeface="Arial" panose="020B0604020202020204" pitchFamily="34" charset="0"/>
                          <a:sym typeface="Wingdings 2"/>
                        </a:rPr>
                        <a:t></a:t>
                      </a:r>
                      <a:r>
                        <a:rPr lang="en-US" sz="1200" b="0" kern="1200" dirty="0">
                          <a:solidFill>
                            <a:schemeClr val="tx1"/>
                          </a:solidFill>
                          <a:latin typeface="Arial" panose="020B0604020202020204" pitchFamily="34" charset="0"/>
                          <a:ea typeface="+mn-ea"/>
                          <a:cs typeface="Arial" panose="020B0604020202020204" pitchFamily="34" charset="0"/>
                        </a:rPr>
                        <a:t> </a:t>
                      </a:r>
                      <a:r>
                        <a:rPr lang="en-US" sz="1200" b="0" i="0" kern="1200" dirty="0">
                          <a:solidFill>
                            <a:schemeClr val="tx1"/>
                          </a:solidFill>
                          <a:latin typeface="Arial" panose="020B0604020202020204" pitchFamily="34" charset="0"/>
                          <a:ea typeface="+mn-ea"/>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200" b="1" kern="1200" dirty="0">
                        <a:solidFill>
                          <a:schemeClr val="tx1"/>
                        </a:solidFill>
                        <a:latin typeface="Arial" panose="020B0604020202020204" pitchFamily="34" charset="0"/>
                        <a:ea typeface="+mn-ea"/>
                        <a:cs typeface="Arial" panose="020B0604020202020204" pitchFamily="34" charset="0"/>
                      </a:endParaRPr>
                    </a:p>
                    <a:p>
                      <a:pPr algn="ctr"/>
                      <a:r>
                        <a:rPr lang="en-AU" sz="1200" b="1" kern="1200" dirty="0">
                          <a:solidFill>
                            <a:schemeClr val="tx1"/>
                          </a:solidFill>
                          <a:latin typeface="Arial" panose="020B0604020202020204" pitchFamily="34" charset="0"/>
                          <a:ea typeface="+mn-ea"/>
                          <a:cs typeface="Arial" panose="020B0604020202020204" pitchFamily="34" charset="0"/>
                        </a:rPr>
                        <a:t>-THE END- </a:t>
                      </a:r>
                      <a:endParaRPr lang="en-US" sz="1200" b="1" kern="1200" dirty="0">
                        <a:solidFill>
                          <a:schemeClr val="tx1"/>
                        </a:solidFill>
                        <a:latin typeface="Arial" panose="020B0604020202020204" pitchFamily="34" charset="0"/>
                        <a:ea typeface="+mn-ea"/>
                        <a:cs typeface="Arial" panose="020B0604020202020204" pitchFamily="34" charset="0"/>
                      </a:endParaRPr>
                    </a:p>
                    <a:p>
                      <a:pPr>
                        <a:buFont typeface="Arial" pitchFamily="34" charset="0"/>
                        <a:buNone/>
                      </a:pPr>
                      <a:endParaRPr lang="en-GB" sz="1500" b="0" i="1" kern="1200" dirty="0">
                        <a:solidFill>
                          <a:schemeClr val="tx1"/>
                        </a:solidFill>
                        <a:latin typeface="Helvetica CE 55 Roman" panose="02000503040000020004" pitchFamily="2" charset="0"/>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9114732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4059</TotalTime>
  <Words>1098</Words>
  <Application>Microsoft Office PowerPoint</Application>
  <PresentationFormat>On-screen Show (16:9)</PresentationFormat>
  <Paragraphs>126</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Courier New</vt:lpstr>
      <vt:lpstr>Helvetica CE 45 Light</vt:lpstr>
      <vt:lpstr>Helvetica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Sandi Lapida</cp:lastModifiedBy>
  <cp:revision>422</cp:revision>
  <dcterms:created xsi:type="dcterms:W3CDTF">2006-08-16T00:00:00Z</dcterms:created>
  <dcterms:modified xsi:type="dcterms:W3CDTF">2025-11-20T08:42:31Z</dcterms:modified>
</cp:coreProperties>
</file>